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56" r:id="rId2"/>
    <p:sldId id="280" r:id="rId3"/>
    <p:sldId id="281" r:id="rId4"/>
    <p:sldId id="389" r:id="rId5"/>
    <p:sldId id="390" r:id="rId6"/>
    <p:sldId id="391" r:id="rId7"/>
    <p:sldId id="392" r:id="rId8"/>
    <p:sldId id="393" r:id="rId9"/>
    <p:sldId id="394" r:id="rId10"/>
    <p:sldId id="395" r:id="rId11"/>
    <p:sldId id="396" r:id="rId12"/>
    <p:sldId id="397" r:id="rId13"/>
    <p:sldId id="398" r:id="rId14"/>
    <p:sldId id="324" r:id="rId15"/>
    <p:sldId id="325" r:id="rId16"/>
    <p:sldId id="363" r:id="rId17"/>
    <p:sldId id="387" r:id="rId18"/>
    <p:sldId id="388" r:id="rId19"/>
    <p:sldId id="364" r:id="rId20"/>
    <p:sldId id="365" r:id="rId21"/>
    <p:sldId id="366" r:id="rId22"/>
    <p:sldId id="367" r:id="rId23"/>
    <p:sldId id="385" r:id="rId24"/>
    <p:sldId id="386" r:id="rId25"/>
    <p:sldId id="402" r:id="rId26"/>
    <p:sldId id="401" r:id="rId27"/>
    <p:sldId id="474" r:id="rId28"/>
    <p:sldId id="475" r:id="rId29"/>
    <p:sldId id="473" r:id="rId30"/>
    <p:sldId id="472" r:id="rId31"/>
    <p:sldId id="471" r:id="rId32"/>
    <p:sldId id="405" r:id="rId33"/>
    <p:sldId id="403" r:id="rId34"/>
    <p:sldId id="368" r:id="rId35"/>
    <p:sldId id="414" r:id="rId36"/>
    <p:sldId id="406" r:id="rId37"/>
    <p:sldId id="407" r:id="rId38"/>
    <p:sldId id="370" r:id="rId39"/>
    <p:sldId id="371" r:id="rId40"/>
    <p:sldId id="372" r:id="rId41"/>
    <p:sldId id="373" r:id="rId42"/>
    <p:sldId id="420" r:id="rId43"/>
    <p:sldId id="413" r:id="rId44"/>
    <p:sldId id="412" r:id="rId45"/>
    <p:sldId id="418" r:id="rId46"/>
    <p:sldId id="417" r:id="rId47"/>
    <p:sldId id="376" r:id="rId48"/>
    <p:sldId id="419" r:id="rId49"/>
    <p:sldId id="382" r:id="rId50"/>
    <p:sldId id="383" r:id="rId51"/>
    <p:sldId id="384" r:id="rId52"/>
    <p:sldId id="344" r:id="rId53"/>
    <p:sldId id="345" r:id="rId54"/>
    <p:sldId id="346" r:id="rId55"/>
    <p:sldId id="422" r:id="rId56"/>
    <p:sldId id="347" r:id="rId57"/>
    <p:sldId id="349" r:id="rId58"/>
    <p:sldId id="423" r:id="rId59"/>
    <p:sldId id="424" r:id="rId60"/>
    <p:sldId id="452" r:id="rId61"/>
    <p:sldId id="453" r:id="rId62"/>
    <p:sldId id="454" r:id="rId63"/>
    <p:sldId id="455" r:id="rId64"/>
    <p:sldId id="456" r:id="rId65"/>
    <p:sldId id="457" r:id="rId66"/>
    <p:sldId id="458" r:id="rId67"/>
    <p:sldId id="459" r:id="rId68"/>
    <p:sldId id="460" r:id="rId69"/>
    <p:sldId id="461" r:id="rId70"/>
    <p:sldId id="427" r:id="rId71"/>
    <p:sldId id="462" r:id="rId72"/>
    <p:sldId id="463" r:id="rId73"/>
    <p:sldId id="466" r:id="rId74"/>
    <p:sldId id="464" r:id="rId75"/>
    <p:sldId id="465" r:id="rId76"/>
    <p:sldId id="351" r:id="rId77"/>
    <p:sldId id="352" r:id="rId78"/>
    <p:sldId id="353" r:id="rId79"/>
    <p:sldId id="354" r:id="rId80"/>
    <p:sldId id="355" r:id="rId81"/>
    <p:sldId id="356" r:id="rId82"/>
    <p:sldId id="357" r:id="rId83"/>
    <p:sldId id="358" r:id="rId84"/>
    <p:sldId id="359" r:id="rId85"/>
    <p:sldId id="360" r:id="rId86"/>
    <p:sldId id="361" r:id="rId87"/>
    <p:sldId id="362" r:id="rId88"/>
    <p:sldId id="440" r:id="rId89"/>
    <p:sldId id="441" r:id="rId90"/>
    <p:sldId id="442" r:id="rId91"/>
    <p:sldId id="443" r:id="rId92"/>
    <p:sldId id="444" r:id="rId93"/>
    <p:sldId id="446" r:id="rId9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9A70AAD3-A30F-496F-98D5-EE5C41C455C5}">
          <p14:sldIdLst>
            <p14:sldId id="256"/>
            <p14:sldId id="280"/>
            <p14:sldId id="281"/>
            <p14:sldId id="389"/>
            <p14:sldId id="390"/>
            <p14:sldId id="391"/>
            <p14:sldId id="392"/>
            <p14:sldId id="393"/>
            <p14:sldId id="394"/>
            <p14:sldId id="395"/>
            <p14:sldId id="396"/>
            <p14:sldId id="397"/>
            <p14:sldId id="398"/>
            <p14:sldId id="324"/>
            <p14:sldId id="325"/>
            <p14:sldId id="363"/>
            <p14:sldId id="387"/>
            <p14:sldId id="388"/>
            <p14:sldId id="364"/>
            <p14:sldId id="365"/>
            <p14:sldId id="366"/>
            <p14:sldId id="367"/>
            <p14:sldId id="385"/>
            <p14:sldId id="386"/>
            <p14:sldId id="402"/>
            <p14:sldId id="401"/>
            <p14:sldId id="474"/>
            <p14:sldId id="475"/>
            <p14:sldId id="473"/>
            <p14:sldId id="472"/>
            <p14:sldId id="471"/>
            <p14:sldId id="405"/>
            <p14:sldId id="403"/>
            <p14:sldId id="368"/>
            <p14:sldId id="414"/>
            <p14:sldId id="406"/>
            <p14:sldId id="407"/>
            <p14:sldId id="370"/>
            <p14:sldId id="371"/>
            <p14:sldId id="372"/>
            <p14:sldId id="373"/>
            <p14:sldId id="420"/>
            <p14:sldId id="413"/>
            <p14:sldId id="412"/>
            <p14:sldId id="418"/>
            <p14:sldId id="417"/>
            <p14:sldId id="376"/>
            <p14:sldId id="419"/>
            <p14:sldId id="382"/>
            <p14:sldId id="383"/>
            <p14:sldId id="384"/>
            <p14:sldId id="344"/>
            <p14:sldId id="345"/>
            <p14:sldId id="346"/>
            <p14:sldId id="422"/>
            <p14:sldId id="347"/>
            <p14:sldId id="349"/>
            <p14:sldId id="423"/>
            <p14:sldId id="424"/>
            <p14:sldId id="452"/>
            <p14:sldId id="453"/>
            <p14:sldId id="454"/>
            <p14:sldId id="455"/>
            <p14:sldId id="456"/>
            <p14:sldId id="457"/>
            <p14:sldId id="458"/>
            <p14:sldId id="459"/>
            <p14:sldId id="460"/>
            <p14:sldId id="461"/>
            <p14:sldId id="427"/>
            <p14:sldId id="462"/>
            <p14:sldId id="463"/>
            <p14:sldId id="466"/>
            <p14:sldId id="464"/>
            <p14:sldId id="465"/>
            <p14:sldId id="351"/>
            <p14:sldId id="352"/>
            <p14:sldId id="353"/>
            <p14:sldId id="354"/>
            <p14:sldId id="355"/>
            <p14:sldId id="356"/>
            <p14:sldId id="357"/>
            <p14:sldId id="358"/>
            <p14:sldId id="359"/>
            <p14:sldId id="360"/>
            <p14:sldId id="361"/>
            <p14:sldId id="362"/>
            <p14:sldId id="440"/>
            <p14:sldId id="441"/>
            <p14:sldId id="442"/>
            <p14:sldId id="443"/>
            <p14:sldId id="444"/>
            <p14:sldId id="4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171D"/>
    <a:srgbClr val="681714"/>
    <a:srgbClr val="E8FCEE"/>
    <a:srgbClr val="151515"/>
    <a:srgbClr val="FFFFFF"/>
    <a:srgbClr val="228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BC077-9901-475E-52F9-E79E1DD3ACA3}" v="29" dt="2026-01-12T11:57:06.279"/>
    <p1510:client id="{811BDE2F-557B-E5DA-B4A2-43DB4C28143F}" v="14" dt="2026-01-12T14:55:34.315"/>
    <p1510:client id="{B2DD17A1-2255-4164-9787-DB710AB8F648}" v="124" dt="2026-01-12T16:28:03.05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9150" autoAdjust="0"/>
  </p:normalViewPr>
  <p:slideViewPr>
    <p:cSldViewPr snapToGrid="0">
      <p:cViewPr varScale="1">
        <p:scale>
          <a:sx n="73" d="100"/>
          <a:sy n="73" d="100"/>
        </p:scale>
        <p:origin x="8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81F28D-1AEB-4E46-8781-0A695E96B9F8}" type="datetimeFigureOut">
              <a:rPr lang="it-IT" smtClean="0"/>
              <a:t>26/01/2026</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6036E-34FE-4E5E-BFAF-43EB20E5F9A1}" type="slidenum">
              <a:rPr lang="it-IT" smtClean="0"/>
              <a:t>‹N›</a:t>
            </a:fld>
            <a:endParaRPr lang="it-IT"/>
          </a:p>
        </p:txBody>
      </p:sp>
    </p:spTree>
    <p:extLst>
      <p:ext uri="{BB962C8B-B14F-4D97-AF65-F5344CB8AC3E}">
        <p14:creationId xmlns:p14="http://schemas.microsoft.com/office/powerpoint/2010/main" val="4168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CIS 2.3: Disabilitare WebDAV: un'estensione che permette agli utenti di modificare e gestire file sul server da remoto</a:t>
            </a:r>
          </a:p>
          <a:p>
            <a:r>
              <a:rPr lang="it-IT" dirty="0"/>
              <a:t>CIS 2.4: Disabilitare Status: crea una pagina web che mostra statistiche in tempo reale sulle prestazioni del server. informazioni preziose per un amministratore, ma se lasciate pubbliche aiutano un attaccante a capire la struttura del tuo sistema.</a:t>
            </a:r>
          </a:p>
          <a:p>
            <a:r>
              <a:rPr lang="it-IT" dirty="0"/>
              <a:t>CIS 2.5: Disabilitare </a:t>
            </a:r>
            <a:r>
              <a:rPr lang="it-IT" dirty="0" err="1"/>
              <a:t>Autoindex</a:t>
            </a:r>
            <a:r>
              <a:rPr lang="it-IT" dirty="0"/>
              <a:t>: rivela tutti i file presenti in una cartella, inclusi potenziali backup o file di configurazione sensibili.</a:t>
            </a:r>
          </a:p>
          <a:p>
            <a:r>
              <a:rPr lang="it-IT" dirty="0"/>
              <a:t>CIS 2.7: Disabilitare User Directories: permette di accedere alle cartelle personali degli utenti del sistema operativo tramite URL</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dirty="0"/>
              <a:t>CIS 2.8: Disabilitare Info: </a:t>
            </a:r>
            <a:r>
              <a:rPr lang="it-IT" dirty="0"/>
              <a:t>Simile al modulo </a:t>
            </a:r>
            <a:r>
              <a:rPr lang="it-IT" i="1" dirty="0"/>
              <a:t>Status</a:t>
            </a:r>
            <a:r>
              <a:rPr lang="it-IT" dirty="0"/>
              <a:t> (punto 2.4), questo modulo fornisce una panoramica completa della configurazione di Apache</a:t>
            </a:r>
          </a:p>
          <a:p>
            <a:r>
              <a:rPr lang="en-US" dirty="0"/>
              <a:t>CIS 2.9: </a:t>
            </a:r>
            <a:r>
              <a:rPr lang="en-US" dirty="0" err="1"/>
              <a:t>Disabilitare</a:t>
            </a:r>
            <a:r>
              <a:rPr lang="en-US" dirty="0"/>
              <a:t> Basic/Digest Auth: </a:t>
            </a:r>
            <a:r>
              <a:rPr lang="it-IT" b="1" dirty="0"/>
              <a:t>Basic </a:t>
            </a:r>
            <a:r>
              <a:rPr lang="it-IT" b="1" dirty="0" err="1"/>
              <a:t>Auth</a:t>
            </a:r>
            <a:r>
              <a:rPr lang="it-IT" b="1" dirty="0"/>
              <a:t>:</a:t>
            </a:r>
            <a:r>
              <a:rPr lang="it-IT" dirty="0"/>
              <a:t> Invia le password in chiaro (codificate in Base64, facilissime da decifrare se intercettate senza HTTPS).</a:t>
            </a:r>
          </a:p>
          <a:p>
            <a:r>
              <a:rPr lang="it-IT" b="1" dirty="0"/>
              <a:t>Digest </a:t>
            </a:r>
            <a:r>
              <a:rPr lang="it-IT" b="1" dirty="0" err="1"/>
              <a:t>Auth</a:t>
            </a:r>
            <a:r>
              <a:rPr lang="it-IT" b="1" dirty="0"/>
              <a:t>:</a:t>
            </a:r>
            <a:r>
              <a:rPr lang="it-IT" dirty="0"/>
              <a:t> È un po' più sicuro del Basic ma è considerato obsoleto e vulnerabile ad attacchi moderni.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b="1" dirty="0"/>
          </a:p>
        </p:txBody>
      </p:sp>
      <p:sp>
        <p:nvSpPr>
          <p:cNvPr id="4" name="Segnaposto numero diapositiva 3"/>
          <p:cNvSpPr>
            <a:spLocks noGrp="1"/>
          </p:cNvSpPr>
          <p:nvPr>
            <p:ph type="sldNum" sz="quarter" idx="5"/>
          </p:nvPr>
        </p:nvSpPr>
        <p:spPr/>
        <p:txBody>
          <a:bodyPr/>
          <a:lstStyle/>
          <a:p>
            <a:fld id="{A2F6036E-34FE-4E5E-BFAF-43EB20E5F9A1}" type="slidenum">
              <a:rPr lang="it-IT" smtClean="0"/>
              <a:t>5</a:t>
            </a:fld>
            <a:endParaRPr lang="it-IT"/>
          </a:p>
        </p:txBody>
      </p:sp>
    </p:spTree>
    <p:extLst>
      <p:ext uri="{BB962C8B-B14F-4D97-AF65-F5344CB8AC3E}">
        <p14:creationId xmlns:p14="http://schemas.microsoft.com/office/powerpoint/2010/main" val="2468686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sistema è progettato per isolare le componenti critiche.</a:t>
            </a:r>
          </a:p>
          <a:p>
            <a:pPr marL="171450" indent="-171450">
              <a:buFont typeface="Arial" panose="020B0604020202020204" pitchFamily="34" charset="0"/>
              <a:buChar char="•"/>
            </a:pPr>
            <a:r>
              <a:rPr lang="it-IT" b="1" dirty="0"/>
              <a:t>Zona Pubblica (</a:t>
            </a:r>
            <a:r>
              <a:rPr lang="it-IT" b="1" dirty="0" err="1"/>
              <a:t>Untrusted</a:t>
            </a:r>
            <a:r>
              <a:rPr lang="it-IT" b="1" dirty="0"/>
              <a:t>):</a:t>
            </a:r>
            <a:r>
              <a:rPr lang="it-IT" dirty="0"/>
              <a:t> L'utente interagisce solo con la porta 443 di Apache.</a:t>
            </a:r>
          </a:p>
          <a:p>
            <a:pPr marL="171450" indent="-171450">
              <a:buFont typeface="Arial" panose="020B0604020202020204" pitchFamily="34" charset="0"/>
              <a:buChar char="•"/>
            </a:pPr>
            <a:r>
              <a:rPr lang="it-IT" b="1" dirty="0"/>
              <a:t>Secure </a:t>
            </a:r>
            <a:r>
              <a:rPr lang="it-IT" b="1" dirty="0" err="1"/>
              <a:t>Boundary</a:t>
            </a:r>
            <a:r>
              <a:rPr lang="it-IT" b="1" dirty="0"/>
              <a:t>:</a:t>
            </a:r>
            <a:r>
              <a:rPr lang="it-IT" dirty="0"/>
              <a:t> Apache agisce da </a:t>
            </a:r>
            <a:r>
              <a:rPr lang="it-IT" i="1" dirty="0"/>
              <a:t>Reverse Proxy</a:t>
            </a:r>
            <a:r>
              <a:rPr lang="it-IT" dirty="0"/>
              <a:t> effettuando la </a:t>
            </a:r>
            <a:r>
              <a:rPr lang="it-IT" b="0" dirty="0"/>
              <a:t>SSL </a:t>
            </a:r>
            <a:r>
              <a:rPr lang="it-IT" b="0" dirty="0" err="1"/>
              <a:t>Termination</a:t>
            </a:r>
            <a:r>
              <a:rPr lang="it-IT" dirty="0"/>
              <a:t>. Tutto il traffico malevolo si ferma qui.</a:t>
            </a:r>
          </a:p>
          <a:p>
            <a:pPr marL="171450" indent="-171450">
              <a:buFont typeface="Arial" panose="020B0604020202020204" pitchFamily="34" charset="0"/>
              <a:buChar char="•"/>
            </a:pPr>
            <a:r>
              <a:rPr lang="it-IT" b="1" dirty="0"/>
              <a:t>Zona Privata (</a:t>
            </a:r>
            <a:r>
              <a:rPr lang="it-IT" b="1" dirty="0" err="1"/>
              <a:t>Trusted</a:t>
            </a:r>
            <a:r>
              <a:rPr lang="it-IT" b="1" dirty="0"/>
              <a:t>):</a:t>
            </a:r>
            <a:r>
              <a:rPr lang="it-IT" dirty="0"/>
              <a:t> Una rete Docker interna (</a:t>
            </a:r>
            <a:r>
              <a:rPr lang="it-IT" sz="1200" kern="1200" dirty="0" err="1">
                <a:solidFill>
                  <a:schemeClr val="tx1"/>
                </a:solidFill>
                <a:latin typeface="+mn-lt"/>
                <a:ea typeface="+mn-ea"/>
                <a:cs typeface="+mn-cs"/>
              </a:rPr>
              <a:t>backend</a:t>
            </a:r>
            <a:r>
              <a:rPr lang="it-IT" sz="1200" kern="1200" dirty="0">
                <a:solidFill>
                  <a:schemeClr val="tx1"/>
                </a:solidFill>
                <a:latin typeface="+mn-lt"/>
                <a:ea typeface="+mn-ea"/>
                <a:cs typeface="+mn-cs"/>
              </a:rPr>
              <a:t>-network</a:t>
            </a:r>
            <a:r>
              <a:rPr lang="it-IT" dirty="0"/>
              <a:t>) ospita i servizi (Spring, </a:t>
            </a:r>
            <a:r>
              <a:rPr lang="it-IT" dirty="0" err="1"/>
              <a:t>Keycloak</a:t>
            </a:r>
            <a:r>
              <a:rPr lang="it-IT" dirty="0"/>
              <a:t>, </a:t>
            </a:r>
            <a:r>
              <a:rPr lang="it-IT" dirty="0" err="1"/>
              <a:t>Vault</a:t>
            </a:r>
            <a:r>
              <a:rPr lang="it-IT" dirty="0"/>
              <a:t>, DB). Questi servizi non sono esposti direttamente su Internet, ma dialogano tra loro in HTTP o protocolli proprietari.</a:t>
            </a:r>
          </a:p>
          <a:p>
            <a:endParaRPr lang="it-IT" dirty="0"/>
          </a:p>
        </p:txBody>
      </p:sp>
      <p:sp>
        <p:nvSpPr>
          <p:cNvPr id="4" name="Segnaposto numero diapositiva 3"/>
          <p:cNvSpPr>
            <a:spLocks noGrp="1"/>
          </p:cNvSpPr>
          <p:nvPr>
            <p:ph type="sldNum" sz="quarter" idx="5"/>
          </p:nvPr>
        </p:nvSpPr>
        <p:spPr/>
        <p:txBody>
          <a:bodyPr/>
          <a:lstStyle/>
          <a:p>
            <a:fld id="{A2F6036E-34FE-4E5E-BFAF-43EB20E5F9A1}" type="slidenum">
              <a:rPr lang="it-IT" smtClean="0"/>
              <a:t>15</a:t>
            </a:fld>
            <a:endParaRPr lang="it-IT"/>
          </a:p>
        </p:txBody>
      </p:sp>
    </p:spTree>
    <p:extLst>
      <p:ext uri="{BB962C8B-B14F-4D97-AF65-F5344CB8AC3E}">
        <p14:creationId xmlns:p14="http://schemas.microsoft.com/office/powerpoint/2010/main" val="219357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2F6036E-34FE-4E5E-BFAF-43EB20E5F9A1}" type="slidenum">
              <a:rPr lang="it-IT" smtClean="0"/>
              <a:t>33</a:t>
            </a:fld>
            <a:endParaRPr lang="it-IT"/>
          </a:p>
        </p:txBody>
      </p:sp>
    </p:spTree>
    <p:extLst>
      <p:ext uri="{BB962C8B-B14F-4D97-AF65-F5344CB8AC3E}">
        <p14:creationId xmlns:p14="http://schemas.microsoft.com/office/powerpoint/2010/main" val="606529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2F6036E-34FE-4E5E-BFAF-43EB20E5F9A1}" type="slidenum">
              <a:rPr lang="it-IT" smtClean="0"/>
              <a:t>63</a:t>
            </a:fld>
            <a:endParaRPr lang="it-IT"/>
          </a:p>
        </p:txBody>
      </p:sp>
    </p:spTree>
    <p:extLst>
      <p:ext uri="{BB962C8B-B14F-4D97-AF65-F5344CB8AC3E}">
        <p14:creationId xmlns:p14="http://schemas.microsoft.com/office/powerpoint/2010/main" val="2254035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risolvere il conflitto, abbiamo deciso di </a:t>
            </a:r>
            <a:r>
              <a:rPr lang="it-IT" b="1" dirty="0"/>
              <a:t>togliere la responsabilità all'applicazione (Spring Boot)</a:t>
            </a:r>
            <a:r>
              <a:rPr lang="it-IT" dirty="0"/>
              <a:t> e affidare tutto il lavoro di "timbratura" dei pacchetti di sicurezza </a:t>
            </a:r>
            <a:r>
              <a:rPr lang="it-IT" b="1" dirty="0"/>
              <a:t>solo al Reverse Proxy (Apache)</a:t>
            </a:r>
            <a:r>
              <a:rPr lang="it-IT" dirty="0"/>
              <a:t>.</a:t>
            </a:r>
          </a:p>
        </p:txBody>
      </p:sp>
      <p:sp>
        <p:nvSpPr>
          <p:cNvPr id="4" name="Segnaposto numero diapositiva 3"/>
          <p:cNvSpPr>
            <a:spLocks noGrp="1"/>
          </p:cNvSpPr>
          <p:nvPr>
            <p:ph type="sldNum" sz="quarter" idx="5"/>
          </p:nvPr>
        </p:nvSpPr>
        <p:spPr/>
        <p:txBody>
          <a:bodyPr/>
          <a:lstStyle/>
          <a:p>
            <a:fld id="{A2F6036E-34FE-4E5E-BFAF-43EB20E5F9A1}" type="slidenum">
              <a:rPr lang="it-IT" smtClean="0"/>
              <a:t>88</a:t>
            </a:fld>
            <a:endParaRPr lang="it-IT"/>
          </a:p>
        </p:txBody>
      </p:sp>
    </p:spTree>
    <p:extLst>
      <p:ext uri="{BB962C8B-B14F-4D97-AF65-F5344CB8AC3E}">
        <p14:creationId xmlns:p14="http://schemas.microsoft.com/office/powerpoint/2010/main" val="1370340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configurato Apache per inviare l'header con la regola </a:t>
            </a:r>
            <a:r>
              <a:rPr lang="it-IT" b="1" dirty="0"/>
              <a:t>SAMEORIGIN</a:t>
            </a:r>
            <a:r>
              <a:rPr lang="it-IT" dirty="0"/>
              <a:t>. </a:t>
            </a:r>
            <a:r>
              <a:rPr lang="it-IT" i="1" dirty="0"/>
              <a:t>Cosa significa:</a:t>
            </a:r>
            <a:r>
              <a:rPr lang="it-IT" dirty="0"/>
              <a:t> Questo dice al browser: "Puoi visualizzare questo sito dentro un riquadro (frame) </a:t>
            </a:r>
            <a:r>
              <a:rPr lang="it-IT" i="1" dirty="0"/>
              <a:t>solo se</a:t>
            </a:r>
            <a:r>
              <a:rPr lang="it-IT" dirty="0"/>
              <a:t> il sito che lo contiene è lo stesso sito (stessa origine)". Questo impedisce a siti esterni malevoli di inglobare il tuo sito per rubare click (</a:t>
            </a:r>
            <a:r>
              <a:rPr lang="it-IT" dirty="0" err="1"/>
              <a:t>Clickjacking</a:t>
            </a:r>
            <a:r>
              <a:rPr lang="it-IT" dirty="0"/>
              <a:t>).</a:t>
            </a:r>
          </a:p>
          <a:p>
            <a:endParaRPr lang="it-IT" dirty="0"/>
          </a:p>
        </p:txBody>
      </p:sp>
      <p:sp>
        <p:nvSpPr>
          <p:cNvPr id="4" name="Segnaposto numero diapositiva 3"/>
          <p:cNvSpPr>
            <a:spLocks noGrp="1"/>
          </p:cNvSpPr>
          <p:nvPr>
            <p:ph type="sldNum" sz="quarter" idx="5"/>
          </p:nvPr>
        </p:nvSpPr>
        <p:spPr/>
        <p:txBody>
          <a:bodyPr/>
          <a:lstStyle/>
          <a:p>
            <a:fld id="{A2F6036E-34FE-4E5E-BFAF-43EB20E5F9A1}" type="slidenum">
              <a:rPr lang="it-IT" smtClean="0"/>
              <a:t>91</a:t>
            </a:fld>
            <a:endParaRPr lang="it-IT"/>
          </a:p>
        </p:txBody>
      </p:sp>
    </p:spTree>
    <p:extLst>
      <p:ext uri="{BB962C8B-B14F-4D97-AF65-F5344CB8AC3E}">
        <p14:creationId xmlns:p14="http://schemas.microsoft.com/office/powerpoint/2010/main" val="535423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86633" y="1766000"/>
            <a:ext cx="94188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8666"/>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1386667" y="4502800"/>
            <a:ext cx="9418800" cy="5892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21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cxnSp>
        <p:nvCxnSpPr>
          <p:cNvPr id="11" name="Google Shape;11;p2"/>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343967" y="-96733"/>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8623267" y="5247167"/>
            <a:ext cx="4063200" cy="1795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108907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950967" y="593367"/>
            <a:ext cx="62820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951000" y="1697233"/>
            <a:ext cx="10290000" cy="4394400"/>
          </a:xfrm>
          <a:prstGeom prst="rect">
            <a:avLst/>
          </a:prstGeom>
        </p:spPr>
        <p:txBody>
          <a:bodyPr spcFirstLastPara="1" wrap="square" lIns="91425" tIns="91425" rIns="91425" bIns="91425" anchor="t" anchorCtr="0">
            <a:noAutofit/>
          </a:bodyPr>
          <a:lstStyle>
            <a:lvl1pPr marL="609585" lvl="0" indent="-457189">
              <a:lnSpc>
                <a:spcPct val="100000"/>
              </a:lnSpc>
              <a:spcBef>
                <a:spcPts val="0"/>
              </a:spcBef>
              <a:spcAft>
                <a:spcPts val="0"/>
              </a:spcAft>
              <a:buClr>
                <a:schemeClr val="dk1"/>
              </a:buClr>
              <a:buSzPts val="1800"/>
              <a:buFont typeface="Lato"/>
              <a:buChar char="●"/>
              <a:defRPr sz="1467"/>
            </a:lvl1pPr>
            <a:lvl2pPr marL="1219170" lvl="1" indent="-423323">
              <a:spcBef>
                <a:spcPts val="0"/>
              </a:spcBef>
              <a:spcAft>
                <a:spcPts val="0"/>
              </a:spcAft>
              <a:buClr>
                <a:schemeClr val="dk1"/>
              </a:buClr>
              <a:buSzPts val="1400"/>
              <a:buFont typeface="Lato"/>
              <a:buChar char="○"/>
              <a:defRPr/>
            </a:lvl2pPr>
            <a:lvl3pPr marL="1828754" lvl="2" indent="-423323">
              <a:spcBef>
                <a:spcPts val="0"/>
              </a:spcBef>
              <a:spcAft>
                <a:spcPts val="0"/>
              </a:spcAft>
              <a:buClr>
                <a:schemeClr val="dk1"/>
              </a:buClr>
              <a:buSzPts val="1400"/>
              <a:buFont typeface="Lato"/>
              <a:buChar char="■"/>
              <a:defRPr/>
            </a:lvl3pPr>
            <a:lvl4pPr marL="2438339" lvl="3" indent="-423323">
              <a:spcBef>
                <a:spcPts val="0"/>
              </a:spcBef>
              <a:spcAft>
                <a:spcPts val="0"/>
              </a:spcAft>
              <a:buClr>
                <a:schemeClr val="dk1"/>
              </a:buClr>
              <a:buSzPts val="1400"/>
              <a:buFont typeface="Lato"/>
              <a:buChar char="●"/>
              <a:defRPr/>
            </a:lvl4pPr>
            <a:lvl5pPr marL="3047924" lvl="4" indent="-423323">
              <a:spcBef>
                <a:spcPts val="0"/>
              </a:spcBef>
              <a:spcAft>
                <a:spcPts val="0"/>
              </a:spcAft>
              <a:buClr>
                <a:schemeClr val="dk1"/>
              </a:buClr>
              <a:buSzPts val="1400"/>
              <a:buFont typeface="Lato"/>
              <a:buChar char="○"/>
              <a:defRPr/>
            </a:lvl5pPr>
            <a:lvl6pPr marL="3657509" lvl="5" indent="-423323">
              <a:spcBef>
                <a:spcPts val="0"/>
              </a:spcBef>
              <a:spcAft>
                <a:spcPts val="0"/>
              </a:spcAft>
              <a:buClr>
                <a:schemeClr val="dk1"/>
              </a:buClr>
              <a:buSzPts val="1400"/>
              <a:buFont typeface="Lato"/>
              <a:buChar char="■"/>
              <a:defRPr/>
            </a:lvl6pPr>
            <a:lvl7pPr marL="4267093" lvl="6" indent="-423323">
              <a:spcBef>
                <a:spcPts val="0"/>
              </a:spcBef>
              <a:spcAft>
                <a:spcPts val="0"/>
              </a:spcAft>
              <a:buClr>
                <a:schemeClr val="dk1"/>
              </a:buClr>
              <a:buSzPts val="1400"/>
              <a:buFont typeface="Lato"/>
              <a:buChar char="●"/>
              <a:defRPr/>
            </a:lvl7pPr>
            <a:lvl8pPr marL="4876678" lvl="7" indent="-423323">
              <a:spcBef>
                <a:spcPts val="0"/>
              </a:spcBef>
              <a:spcAft>
                <a:spcPts val="0"/>
              </a:spcAft>
              <a:buClr>
                <a:schemeClr val="dk1"/>
              </a:buClr>
              <a:buSzPts val="1400"/>
              <a:buFont typeface="Lato"/>
              <a:buChar char="○"/>
              <a:defRPr/>
            </a:lvl8pPr>
            <a:lvl9pPr marL="5486263" lvl="8" indent="-423323">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9179867" y="-151467"/>
            <a:ext cx="3420800" cy="17416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26795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3214000" y="3744337"/>
            <a:ext cx="5764000" cy="6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6400">
                <a:latin typeface="Crimson Text"/>
                <a:ea typeface="Crimson Text"/>
                <a:cs typeface="Crimson Text"/>
                <a:sym typeface="Crimson Text"/>
              </a:defRPr>
            </a:lvl2pPr>
            <a:lvl3pPr lvl="2" algn="ctr" rtl="0">
              <a:spcBef>
                <a:spcPts val="0"/>
              </a:spcBef>
              <a:spcAft>
                <a:spcPts val="0"/>
              </a:spcAft>
              <a:buSzPts val="4800"/>
              <a:buFont typeface="Crimson Text"/>
              <a:buNone/>
              <a:defRPr sz="6400">
                <a:latin typeface="Crimson Text"/>
                <a:ea typeface="Crimson Text"/>
                <a:cs typeface="Crimson Text"/>
                <a:sym typeface="Crimson Text"/>
              </a:defRPr>
            </a:lvl3pPr>
            <a:lvl4pPr lvl="3" algn="ctr" rtl="0">
              <a:spcBef>
                <a:spcPts val="0"/>
              </a:spcBef>
              <a:spcAft>
                <a:spcPts val="0"/>
              </a:spcAft>
              <a:buSzPts val="4800"/>
              <a:buFont typeface="Crimson Text"/>
              <a:buNone/>
              <a:defRPr sz="6400">
                <a:latin typeface="Crimson Text"/>
                <a:ea typeface="Crimson Text"/>
                <a:cs typeface="Crimson Text"/>
                <a:sym typeface="Crimson Text"/>
              </a:defRPr>
            </a:lvl4pPr>
            <a:lvl5pPr lvl="4" algn="ctr" rtl="0">
              <a:spcBef>
                <a:spcPts val="0"/>
              </a:spcBef>
              <a:spcAft>
                <a:spcPts val="0"/>
              </a:spcAft>
              <a:buSzPts val="4800"/>
              <a:buFont typeface="Crimson Text"/>
              <a:buNone/>
              <a:defRPr sz="6400">
                <a:latin typeface="Crimson Text"/>
                <a:ea typeface="Crimson Text"/>
                <a:cs typeface="Crimson Text"/>
                <a:sym typeface="Crimson Text"/>
              </a:defRPr>
            </a:lvl5pPr>
            <a:lvl6pPr lvl="5" algn="ctr" rtl="0">
              <a:spcBef>
                <a:spcPts val="0"/>
              </a:spcBef>
              <a:spcAft>
                <a:spcPts val="0"/>
              </a:spcAft>
              <a:buSzPts val="4800"/>
              <a:buFont typeface="Crimson Text"/>
              <a:buNone/>
              <a:defRPr sz="6400">
                <a:latin typeface="Crimson Text"/>
                <a:ea typeface="Crimson Text"/>
                <a:cs typeface="Crimson Text"/>
                <a:sym typeface="Crimson Text"/>
              </a:defRPr>
            </a:lvl6pPr>
            <a:lvl7pPr lvl="6" algn="ctr" rtl="0">
              <a:spcBef>
                <a:spcPts val="0"/>
              </a:spcBef>
              <a:spcAft>
                <a:spcPts val="0"/>
              </a:spcAft>
              <a:buSzPts val="4800"/>
              <a:buFont typeface="Crimson Text"/>
              <a:buNone/>
              <a:defRPr sz="6400">
                <a:latin typeface="Crimson Text"/>
                <a:ea typeface="Crimson Text"/>
                <a:cs typeface="Crimson Text"/>
                <a:sym typeface="Crimson Text"/>
              </a:defRPr>
            </a:lvl7pPr>
            <a:lvl8pPr lvl="7" algn="ctr" rtl="0">
              <a:spcBef>
                <a:spcPts val="0"/>
              </a:spcBef>
              <a:spcAft>
                <a:spcPts val="0"/>
              </a:spcAft>
              <a:buSzPts val="4800"/>
              <a:buFont typeface="Crimson Text"/>
              <a:buNone/>
              <a:defRPr sz="6400">
                <a:latin typeface="Crimson Text"/>
                <a:ea typeface="Crimson Text"/>
                <a:cs typeface="Crimson Text"/>
                <a:sym typeface="Crimson Text"/>
              </a:defRPr>
            </a:lvl8pPr>
            <a:lvl9pPr lvl="8" algn="ctr" rtl="0">
              <a:spcBef>
                <a:spcPts val="0"/>
              </a:spcBef>
              <a:spcAft>
                <a:spcPts val="0"/>
              </a:spcAft>
              <a:buSzPts val="4800"/>
              <a:buFont typeface="Crimson Text"/>
              <a:buNone/>
              <a:defRPr sz="64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2457200" y="2215951"/>
            <a:ext cx="7277600" cy="132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667"/>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96733" y="365467"/>
            <a:ext cx="123832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96733" y="6503267"/>
            <a:ext cx="12383200" cy="0"/>
          </a:xfrm>
          <a:prstGeom prst="straightConnector1">
            <a:avLst/>
          </a:prstGeom>
          <a:noFill/>
          <a:ln w="2857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8125488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951000" y="1536633"/>
            <a:ext cx="102900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27301523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5"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CD3B44-7763-2905-D508-A1EB268FBE12}"/>
              </a:ext>
            </a:extLst>
          </p:cNvPr>
          <p:cNvSpPr>
            <a:spLocks noGrp="1"/>
          </p:cNvSpPr>
          <p:nvPr>
            <p:ph type="ctrTitle"/>
          </p:nvPr>
        </p:nvSpPr>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SYSTEM SECURITY</a:t>
            </a:r>
          </a:p>
        </p:txBody>
      </p:sp>
      <p:sp>
        <p:nvSpPr>
          <p:cNvPr id="3" name="Sottotitolo 2">
            <a:extLst>
              <a:ext uri="{FF2B5EF4-FFF2-40B4-BE49-F238E27FC236}">
                <a16:creationId xmlns:a16="http://schemas.microsoft.com/office/drawing/2014/main" id="{17E82113-4842-D1C6-26DD-BA5264009913}"/>
              </a:ext>
            </a:extLst>
          </p:cNvPr>
          <p:cNvSpPr>
            <a:spLocks noGrp="1"/>
          </p:cNvSpPr>
          <p:nvPr>
            <p:ph type="subTitle" idx="1"/>
          </p:nvPr>
        </p:nvSpPr>
        <p:spPr>
          <a:xfrm>
            <a:off x="1656831" y="3539645"/>
            <a:ext cx="9418800" cy="1617445"/>
          </a:xfrm>
        </p:spPr>
        <p:txBody>
          <a:bodyPr/>
          <a:lstStyle/>
          <a:p>
            <a:pPr algn="r"/>
            <a:r>
              <a:rPr lang="it-IT" i="1" dirty="0">
                <a:latin typeface="Georgia Pro Semibold" panose="02040702050405020303" pitchFamily="18" charset="0"/>
                <a:cs typeface="Aldhabi" panose="020F0502020204030204" pitchFamily="2" charset="-78"/>
              </a:rPr>
              <a:t>NUNZIO GIORDANO M63001707</a:t>
            </a:r>
          </a:p>
          <a:p>
            <a:pPr algn="r"/>
            <a:r>
              <a:rPr lang="it-IT" i="1" dirty="0">
                <a:latin typeface="Georgia Pro Semibold" panose="02040702050405020303" pitchFamily="18" charset="0"/>
                <a:cs typeface="Aldhabi" panose="020F0502020204030204" pitchFamily="2" charset="-78"/>
              </a:rPr>
              <a:t>MARIO PATRICIELLO M63001836</a:t>
            </a:r>
          </a:p>
        </p:txBody>
      </p:sp>
    </p:spTree>
    <p:extLst>
      <p:ext uri="{BB962C8B-B14F-4D97-AF65-F5344CB8AC3E}">
        <p14:creationId xmlns:p14="http://schemas.microsoft.com/office/powerpoint/2010/main" val="1262589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205B4F0F-EB88-F82E-647C-8ABF5AD748D4}"/>
              </a:ext>
            </a:extLst>
          </p:cNvPr>
          <p:cNvSpPr txBox="1"/>
          <p:nvPr/>
        </p:nvSpPr>
        <p:spPr>
          <a:xfrm>
            <a:off x="3772228" y="2085131"/>
            <a:ext cx="4236335" cy="369332"/>
          </a:xfrm>
          <a:prstGeom prst="rect">
            <a:avLst/>
          </a:prstGeom>
          <a:noFill/>
        </p:spPr>
        <p:txBody>
          <a:bodyPr wrap="square" rtlCol="0">
            <a:spAutoFit/>
          </a:bodyPr>
          <a:lstStyle/>
          <a:p>
            <a:r>
              <a:rPr lang="it-IT" b="1" dirty="0"/>
              <a:t>Sezione 6: </a:t>
            </a:r>
            <a:r>
              <a:rPr lang="it-IT" b="1" dirty="0" err="1"/>
              <a:t>Logging</a:t>
            </a:r>
            <a:r>
              <a:rPr lang="it-IT" b="1" dirty="0"/>
              <a:t> e Manutenzione</a:t>
            </a:r>
          </a:p>
        </p:txBody>
      </p:sp>
      <p:sp>
        <p:nvSpPr>
          <p:cNvPr id="7" name="CasellaDiTesto 6">
            <a:extLst>
              <a:ext uri="{FF2B5EF4-FFF2-40B4-BE49-F238E27FC236}">
                <a16:creationId xmlns:a16="http://schemas.microsoft.com/office/drawing/2014/main" id="{20CB3F3D-6B4A-FDFB-1AB8-18C39221E4BB}"/>
              </a:ext>
            </a:extLst>
          </p:cNvPr>
          <p:cNvSpPr txBox="1"/>
          <p:nvPr/>
        </p:nvSpPr>
        <p:spPr>
          <a:xfrm>
            <a:off x="474562" y="2454463"/>
            <a:ext cx="11563109" cy="646331"/>
          </a:xfrm>
          <a:prstGeom prst="rect">
            <a:avLst/>
          </a:prstGeom>
          <a:noFill/>
        </p:spPr>
        <p:txBody>
          <a:bodyPr wrap="square" rtlCol="0">
            <a:spAutoFit/>
          </a:bodyPr>
          <a:lstStyle/>
          <a:p>
            <a:pPr marL="285750" indent="-285750">
              <a:buFont typeface="Arial" panose="020B0604020202020204" pitchFamily="34" charset="0"/>
              <a:buChar char="•"/>
            </a:pPr>
            <a:r>
              <a:rPr lang="it-IT" b="1" dirty="0"/>
              <a:t>CIS 6.1</a:t>
            </a:r>
            <a:r>
              <a:rPr lang="it-IT" dirty="0"/>
              <a:t>: </a:t>
            </a:r>
            <a:r>
              <a:rPr lang="it-IT" b="1" dirty="0" err="1"/>
              <a:t>Error</a:t>
            </a:r>
            <a:r>
              <a:rPr lang="it-IT" b="1" dirty="0"/>
              <a:t> Log </a:t>
            </a:r>
            <a:r>
              <a:rPr lang="it-IT" b="1" dirty="0" err="1"/>
              <a:t>Severity</a:t>
            </a:r>
            <a:r>
              <a:rPr lang="it-IT" dirty="0"/>
              <a:t>. </a:t>
            </a:r>
            <a:r>
              <a:rPr lang="it-IT" i="1" dirty="0"/>
              <a:t>Azione:</a:t>
            </a:r>
            <a:r>
              <a:rPr lang="it-IT" dirty="0"/>
              <a:t> Imposta </a:t>
            </a:r>
            <a:r>
              <a:rPr lang="it-IT" dirty="0" err="1"/>
              <a:t>LogLevel</a:t>
            </a:r>
            <a:r>
              <a:rPr lang="it-IT" dirty="0"/>
              <a:t> </a:t>
            </a:r>
            <a:r>
              <a:rPr lang="it-IT" dirty="0" err="1"/>
              <a:t>notice</a:t>
            </a:r>
            <a:r>
              <a:rPr lang="it-IT" dirty="0"/>
              <a:t> </a:t>
            </a:r>
            <a:r>
              <a:rPr lang="it-IT" dirty="0" err="1"/>
              <a:t>core:info</a:t>
            </a:r>
            <a:r>
              <a:rPr lang="it-IT" dirty="0"/>
              <a:t>.</a:t>
            </a:r>
          </a:p>
          <a:p>
            <a:pPr marL="285750" indent="-285750">
              <a:buFont typeface="Arial" panose="020B0604020202020204" pitchFamily="34" charset="0"/>
              <a:buChar char="•"/>
            </a:pPr>
            <a:r>
              <a:rPr lang="it-IT" b="1" dirty="0"/>
              <a:t>CIS 6.3</a:t>
            </a:r>
            <a:r>
              <a:rPr lang="it-IT" dirty="0"/>
              <a:t>: </a:t>
            </a:r>
            <a:r>
              <a:rPr lang="it-IT" b="1" dirty="0"/>
              <a:t>Access Log </a:t>
            </a:r>
            <a:r>
              <a:rPr lang="it-IT" b="1" dirty="0" err="1"/>
              <a:t>Config</a:t>
            </a:r>
            <a:r>
              <a:rPr lang="it-IT" dirty="0"/>
              <a:t>. </a:t>
            </a:r>
            <a:r>
              <a:rPr lang="it-IT" i="1" dirty="0"/>
              <a:t>Azione:</a:t>
            </a:r>
            <a:r>
              <a:rPr lang="it-IT" dirty="0"/>
              <a:t> Usa il formato </a:t>
            </a:r>
            <a:r>
              <a:rPr lang="it-IT" dirty="0" err="1"/>
              <a:t>combined</a:t>
            </a:r>
            <a:r>
              <a:rPr lang="it-IT" dirty="0"/>
              <a:t>: </a:t>
            </a:r>
            <a:r>
              <a:rPr lang="it-IT" dirty="0" err="1"/>
              <a:t>CustomLog</a:t>
            </a:r>
            <a:r>
              <a:rPr lang="it-IT" dirty="0"/>
              <a:t> "logs/access.log" </a:t>
            </a:r>
            <a:r>
              <a:rPr lang="it-IT" dirty="0" err="1"/>
              <a:t>combined</a:t>
            </a:r>
            <a:endParaRPr lang="it-IT" dirty="0"/>
          </a:p>
        </p:txBody>
      </p:sp>
      <p:pic>
        <p:nvPicPr>
          <p:cNvPr id="9" name="Immagine 8" descr="Immagine che contiene testo, Carattere, schermata, tipografia&#10;&#10;Il contenuto generato dall'IA potrebbe non essere corretto.">
            <a:extLst>
              <a:ext uri="{FF2B5EF4-FFF2-40B4-BE49-F238E27FC236}">
                <a16:creationId xmlns:a16="http://schemas.microsoft.com/office/drawing/2014/main" id="{B85F2AFE-1345-826B-F029-23B1B44A4C21}"/>
              </a:ext>
            </a:extLst>
          </p:cNvPr>
          <p:cNvPicPr>
            <a:picLocks noChangeAspect="1"/>
          </p:cNvPicPr>
          <p:nvPr/>
        </p:nvPicPr>
        <p:blipFill>
          <a:blip r:embed="rId2"/>
          <a:stretch>
            <a:fillRect/>
          </a:stretch>
        </p:blipFill>
        <p:spPr>
          <a:xfrm>
            <a:off x="3617210" y="3181817"/>
            <a:ext cx="4957579" cy="752721"/>
          </a:xfrm>
          <a:prstGeom prst="rect">
            <a:avLst/>
          </a:prstGeom>
        </p:spPr>
      </p:pic>
    </p:spTree>
    <p:extLst>
      <p:ext uri="{BB962C8B-B14F-4D97-AF65-F5344CB8AC3E}">
        <p14:creationId xmlns:p14="http://schemas.microsoft.com/office/powerpoint/2010/main" val="3005155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6C9B86F2-6F90-67F1-50A3-02EE83F80421}"/>
              </a:ext>
            </a:extLst>
          </p:cNvPr>
          <p:cNvSpPr txBox="1"/>
          <p:nvPr/>
        </p:nvSpPr>
        <p:spPr>
          <a:xfrm>
            <a:off x="219918" y="405113"/>
            <a:ext cx="11493661" cy="646331"/>
          </a:xfrm>
          <a:prstGeom prst="rect">
            <a:avLst/>
          </a:prstGeom>
          <a:noFill/>
        </p:spPr>
        <p:txBody>
          <a:bodyPr wrap="square" rtlCol="0">
            <a:spAutoFit/>
          </a:bodyPr>
          <a:lstStyle/>
          <a:p>
            <a:r>
              <a:rPr lang="it-IT" b="1" dirty="0"/>
              <a:t>Sezione 7: SSL/TLS </a:t>
            </a:r>
            <a:r>
              <a:rPr lang="it-IT" b="1" dirty="0" err="1"/>
              <a:t>Configuration</a:t>
            </a:r>
            <a:endParaRPr lang="it-IT" b="1" dirty="0"/>
          </a:p>
          <a:p>
            <a:endParaRPr lang="it-IT" dirty="0"/>
          </a:p>
        </p:txBody>
      </p:sp>
      <p:sp>
        <p:nvSpPr>
          <p:cNvPr id="6" name="Rectangle 1">
            <a:extLst>
              <a:ext uri="{FF2B5EF4-FFF2-40B4-BE49-F238E27FC236}">
                <a16:creationId xmlns:a16="http://schemas.microsoft.com/office/drawing/2014/main" id="{90EDC99D-9F9B-BEFF-B64F-757B4389AE55}"/>
              </a:ext>
            </a:extLst>
          </p:cNvPr>
          <p:cNvSpPr>
            <a:spLocks noChangeArrowheads="1"/>
          </p:cNvSpPr>
          <p:nvPr/>
        </p:nvSpPr>
        <p:spPr bwMode="auto">
          <a:xfrm rot="10800000" flipV="1">
            <a:off x="219918" y="951132"/>
            <a:ext cx="1104224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7.1</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Installa </a:t>
            </a:r>
            <a:r>
              <a:rPr kumimoji="0" lang="it-IT" altLang="it-IT" b="1" i="0" u="none" strike="noStrike" cap="none" normalizeH="0" baseline="0" dirty="0" err="1">
                <a:ln>
                  <a:noFill/>
                </a:ln>
                <a:solidFill>
                  <a:schemeClr val="tx1"/>
                </a:solidFill>
                <a:effectLst/>
                <a:latin typeface="Arial" panose="020B0604020202020204" pitchFamily="34" charset="0"/>
              </a:rPr>
              <a:t>mod_ssl</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ho </a:t>
            </a:r>
            <a:r>
              <a:rPr kumimoji="0" lang="it-IT" altLang="it-IT" b="0" i="0" u="none" strike="noStrike" cap="none" normalizeH="0" baseline="0" dirty="0" err="1">
                <a:ln>
                  <a:noFill/>
                </a:ln>
                <a:solidFill>
                  <a:schemeClr val="tx1"/>
                </a:solidFill>
                <a:effectLst/>
                <a:latin typeface="Arial" panose="020B0604020202020204" pitchFamily="34" charset="0"/>
              </a:rPr>
              <a:t>decommentato</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LoadModule</a:t>
            </a:r>
            <a:r>
              <a:rPr kumimoji="0" lang="it-IT" altLang="it-IT" b="0" i="0" u="none" strike="noStrike" cap="none" normalizeH="0" baseline="0" dirty="0">
                <a:ln>
                  <a:noFill/>
                </a:ln>
                <a:solidFill>
                  <a:schemeClr val="tx1"/>
                </a:solidFill>
                <a:effectLst/>
                <a:latin typeface="Arial Unicode MS"/>
              </a:rPr>
              <a:t> </a:t>
            </a:r>
            <a:r>
              <a:rPr kumimoji="0" lang="it-IT" altLang="it-IT" b="0" i="0" u="none" strike="noStrike" cap="none" normalizeH="0" baseline="0" dirty="0" err="1">
                <a:ln>
                  <a:noFill/>
                </a:ln>
                <a:solidFill>
                  <a:schemeClr val="tx1"/>
                </a:solidFill>
                <a:effectLst/>
                <a:latin typeface="Arial Unicode MS"/>
              </a:rPr>
              <a:t>ssl_module</a:t>
            </a:r>
            <a:r>
              <a:rPr kumimoji="0" lang="it-IT" altLang="it-IT" b="0" i="0" u="none" strike="noStrike" cap="none" normalizeH="0" baseline="0" dirty="0">
                <a:ln>
                  <a:noFill/>
                </a:ln>
                <a:solidFill>
                  <a:schemeClr val="tx1"/>
                </a:solidFill>
                <a:effectLst/>
                <a:latin typeface="Arial Unicode MS"/>
              </a:rPr>
              <a:t> </a:t>
            </a:r>
            <a:r>
              <a:rPr kumimoji="0" lang="it-IT" altLang="it-IT" b="0" i="0" u="none" strike="noStrike" cap="none" normalizeH="0" baseline="0" dirty="0" err="1">
                <a:ln>
                  <a:noFill/>
                </a:ln>
                <a:solidFill>
                  <a:schemeClr val="tx1"/>
                </a:solidFill>
                <a:effectLst/>
                <a:latin typeface="Arial Unicode MS"/>
              </a:rPr>
              <a:t>modules</a:t>
            </a:r>
            <a:r>
              <a:rPr kumimoji="0" lang="it-IT" altLang="it-IT" b="0" i="0" u="none" strike="noStrike" cap="none" normalizeH="0" baseline="0" dirty="0">
                <a:ln>
                  <a:noFill/>
                </a:ln>
                <a:solidFill>
                  <a:schemeClr val="tx1"/>
                </a:solidFill>
                <a:effectLst/>
                <a:latin typeface="Arial Unicode MS"/>
              </a:rPr>
              <a:t>/mod_ssl.so</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7.2</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Certificato Valido</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ho generato un certificato self </a:t>
            </a:r>
            <a:r>
              <a:rPr kumimoji="0" lang="it-IT" altLang="it-IT" b="0" i="0" u="none" strike="noStrike" cap="none" normalizeH="0" baseline="0" dirty="0" err="1">
                <a:ln>
                  <a:noFill/>
                </a:ln>
                <a:solidFill>
                  <a:schemeClr val="tx1"/>
                </a:solidFill>
                <a:effectLst/>
                <a:latin typeface="Arial" panose="020B0604020202020204" pitchFamily="34" charset="0"/>
              </a:rPr>
              <a:t>signed</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7.3</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Protezione Chiave Privata</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 (Windows):</a:t>
            </a:r>
            <a:r>
              <a:rPr kumimoji="0" lang="it-IT" altLang="it-IT" b="0" i="0" u="none" strike="noStrike" cap="none" normalizeH="0" baseline="0" dirty="0">
                <a:ln>
                  <a:noFill/>
                </a:ln>
                <a:solidFill>
                  <a:schemeClr val="tx1"/>
                </a:solidFill>
                <a:effectLst/>
                <a:latin typeface="Arial" panose="020B0604020202020204" pitchFamily="34" charset="0"/>
              </a:rPr>
              <a:t> File </a:t>
            </a:r>
            <a:r>
              <a:rPr kumimoji="0" lang="it-IT" altLang="it-IT" b="0" i="0" u="none" strike="noStrike" cap="none" normalizeH="0" baseline="0" dirty="0">
                <a:ln>
                  <a:noFill/>
                </a:ln>
                <a:solidFill>
                  <a:schemeClr val="tx1"/>
                </a:solidFill>
                <a:effectLst/>
                <a:latin typeface="Arial Unicode MS"/>
              </a:rPr>
              <a:t>.key</a:t>
            </a:r>
            <a:r>
              <a:rPr kumimoji="0" lang="it-IT" altLang="it-IT" b="0" i="0" u="none" strike="noStrike" cap="none" normalizeH="0" baseline="0" dirty="0">
                <a:ln>
                  <a:noFill/>
                </a:ln>
                <a:solidFill>
                  <a:schemeClr val="tx1"/>
                </a:solidFill>
                <a:effectLst/>
              </a:rPr>
              <a:t> in cartella </a:t>
            </a:r>
            <a:r>
              <a:rPr kumimoji="0" lang="it-IT" altLang="it-IT" b="0" i="0" u="none" strike="noStrike" cap="none" normalizeH="0" baseline="0" dirty="0" err="1">
                <a:ln>
                  <a:noFill/>
                </a:ln>
                <a:solidFill>
                  <a:schemeClr val="tx1"/>
                </a:solidFill>
                <a:effectLst/>
                <a:latin typeface="Arial Unicode MS"/>
              </a:rPr>
              <a:t>conf</a:t>
            </a:r>
            <a:r>
              <a:rPr kumimoji="0" lang="it-IT" altLang="it-IT" b="0" i="0" u="none" strike="noStrike" cap="none" normalizeH="0" baseline="0" dirty="0">
                <a:ln>
                  <a:noFill/>
                </a:ln>
                <a:solidFill>
                  <a:schemeClr val="tx1"/>
                </a:solidFill>
                <a:effectLst/>
                <a:latin typeface="Arial Unicode MS"/>
              </a:rPr>
              <a:t>/</a:t>
            </a:r>
            <a:r>
              <a:rPr kumimoji="0" lang="it-IT" altLang="it-IT" b="0" i="0" u="none" strike="noStrike" cap="none" normalizeH="0" baseline="0" dirty="0" err="1">
                <a:ln>
                  <a:noFill/>
                </a:ln>
                <a:solidFill>
                  <a:schemeClr val="tx1"/>
                </a:solidFill>
                <a:effectLst/>
                <a:latin typeface="Arial Unicode MS"/>
              </a:rPr>
              <a:t>ssl</a:t>
            </a:r>
            <a:r>
              <a:rPr lang="it-IT" altLang="it-IT" dirty="0">
                <a:latin typeface="Arial Unicode MS"/>
              </a:rPr>
              <a:t> in cui s</a:t>
            </a:r>
            <a:r>
              <a:rPr kumimoji="0" lang="it-IT" altLang="it-IT" b="0" i="0" u="none" strike="noStrike" cap="none" normalizeH="0" baseline="0" dirty="0">
                <a:ln>
                  <a:noFill/>
                </a:ln>
                <a:solidFill>
                  <a:schemeClr val="tx1"/>
                </a:solidFill>
                <a:effectLst/>
              </a:rPr>
              <a:t>olo </a:t>
            </a:r>
            <a:r>
              <a:rPr kumimoji="0" lang="it-IT" altLang="it-IT" b="0" i="0" u="none" strike="noStrike" cap="none" normalizeH="0" baseline="0" dirty="0" err="1">
                <a:ln>
                  <a:noFill/>
                </a:ln>
                <a:solidFill>
                  <a:schemeClr val="tx1"/>
                </a:solidFill>
                <a:effectLst/>
                <a:latin typeface="Arial Unicode MS"/>
              </a:rPr>
              <a:t>Administrators</a:t>
            </a:r>
            <a:r>
              <a:rPr kumimoji="0" lang="it-IT" altLang="it-IT" b="0" i="0" u="none" strike="noStrike" cap="none" normalizeH="0" baseline="0" dirty="0">
                <a:ln>
                  <a:noFill/>
                </a:ln>
                <a:solidFill>
                  <a:schemeClr val="tx1"/>
                </a:solidFill>
                <a:effectLst/>
              </a:rPr>
              <a:t> e </a:t>
            </a:r>
            <a:r>
              <a:rPr kumimoji="0" lang="it-IT" altLang="it-IT" b="0" i="0" u="none" strike="noStrike" cap="none" normalizeH="0" baseline="0" dirty="0">
                <a:ln>
                  <a:noFill/>
                </a:ln>
                <a:solidFill>
                  <a:schemeClr val="tx1"/>
                </a:solidFill>
                <a:effectLst/>
                <a:latin typeface="Arial Unicode MS"/>
              </a:rPr>
              <a:t>SYSTEM</a:t>
            </a:r>
            <a:r>
              <a:rPr kumimoji="0" lang="it-IT" altLang="it-IT" b="0" i="0" u="none" strike="noStrike" cap="none" normalizeH="0" baseline="0" dirty="0">
                <a:ln>
                  <a:noFill/>
                </a:ln>
                <a:solidFill>
                  <a:schemeClr val="tx1"/>
                </a:solidFill>
                <a:effectLst/>
              </a:rPr>
              <a:t> hanno Full Control. </a:t>
            </a:r>
            <a:r>
              <a:rPr kumimoji="0" lang="it-IT" altLang="it-IT" b="0" i="0" u="none" strike="noStrike" cap="none" normalizeH="0" baseline="0" dirty="0" err="1">
                <a:ln>
                  <a:noFill/>
                </a:ln>
                <a:solidFill>
                  <a:schemeClr val="tx1"/>
                </a:solidFill>
                <a:effectLst/>
                <a:latin typeface="Arial Unicode MS"/>
              </a:rPr>
              <a:t>Svc_Apache</a:t>
            </a:r>
            <a:r>
              <a:rPr kumimoji="0" lang="it-IT" altLang="it-IT" b="0" i="0" u="none" strike="noStrike" cap="none" normalizeH="0" baseline="0" dirty="0">
                <a:ln>
                  <a:noFill/>
                </a:ln>
                <a:solidFill>
                  <a:schemeClr val="tx1"/>
                </a:solidFill>
                <a:effectLst/>
              </a:rPr>
              <a:t> è in sola Lettura. </a:t>
            </a:r>
            <a:endParaRPr kumimoji="0" lang="it-IT" altLang="it-IT" b="0" i="0" u="none" strike="noStrike" cap="none" normalizeH="0" baseline="0" dirty="0">
              <a:ln>
                <a:noFill/>
              </a:ln>
              <a:solidFill>
                <a:schemeClr val="tx1"/>
              </a:solidFill>
              <a:effectLst/>
              <a:latin typeface="Arial" panose="020B0604020202020204" pitchFamily="34" charset="0"/>
            </a:endParaRPr>
          </a:p>
        </p:txBody>
      </p:sp>
      <p:pic>
        <p:nvPicPr>
          <p:cNvPr id="9" name="Immagine 8">
            <a:extLst>
              <a:ext uri="{FF2B5EF4-FFF2-40B4-BE49-F238E27FC236}">
                <a16:creationId xmlns:a16="http://schemas.microsoft.com/office/drawing/2014/main" id="{B12BBF40-57CC-66EC-87A8-C194730B1BA4}"/>
              </a:ext>
            </a:extLst>
          </p:cNvPr>
          <p:cNvPicPr>
            <a:picLocks noChangeAspect="1"/>
          </p:cNvPicPr>
          <p:nvPr/>
        </p:nvPicPr>
        <p:blipFill>
          <a:blip r:embed="rId2"/>
          <a:stretch>
            <a:fillRect/>
          </a:stretch>
        </p:blipFill>
        <p:spPr>
          <a:xfrm>
            <a:off x="310954" y="2957689"/>
            <a:ext cx="5430089" cy="377276"/>
          </a:xfrm>
          <a:prstGeom prst="rect">
            <a:avLst/>
          </a:prstGeom>
        </p:spPr>
      </p:pic>
      <p:pic>
        <p:nvPicPr>
          <p:cNvPr id="11" name="Immagine 10" descr="Immagine che contiene testo, schermata, software">
            <a:extLst>
              <a:ext uri="{FF2B5EF4-FFF2-40B4-BE49-F238E27FC236}">
                <a16:creationId xmlns:a16="http://schemas.microsoft.com/office/drawing/2014/main" id="{4443FA1A-3484-0C31-C0E6-101E4AA70E36}"/>
              </a:ext>
            </a:extLst>
          </p:cNvPr>
          <p:cNvPicPr>
            <a:picLocks noChangeAspect="1"/>
          </p:cNvPicPr>
          <p:nvPr/>
        </p:nvPicPr>
        <p:blipFill>
          <a:blip r:embed="rId3"/>
          <a:stretch>
            <a:fillRect/>
          </a:stretch>
        </p:blipFill>
        <p:spPr>
          <a:xfrm>
            <a:off x="5881077" y="2151462"/>
            <a:ext cx="4512989" cy="1758695"/>
          </a:xfrm>
          <a:prstGeom prst="rect">
            <a:avLst/>
          </a:prstGeom>
        </p:spPr>
      </p:pic>
      <p:sp>
        <p:nvSpPr>
          <p:cNvPr id="12" name="CasellaDiTesto 11">
            <a:extLst>
              <a:ext uri="{FF2B5EF4-FFF2-40B4-BE49-F238E27FC236}">
                <a16:creationId xmlns:a16="http://schemas.microsoft.com/office/drawing/2014/main" id="{9CFD86C0-8FD4-1E48-1453-0C56F988323F}"/>
              </a:ext>
            </a:extLst>
          </p:cNvPr>
          <p:cNvSpPr txBox="1"/>
          <p:nvPr/>
        </p:nvSpPr>
        <p:spPr>
          <a:xfrm>
            <a:off x="127320" y="4521873"/>
            <a:ext cx="5428528" cy="646331"/>
          </a:xfrm>
          <a:prstGeom prst="rect">
            <a:avLst/>
          </a:prstGeom>
          <a:noFill/>
        </p:spPr>
        <p:txBody>
          <a:bodyPr wrap="square" rtlCol="0">
            <a:spAutoFit/>
          </a:bodyPr>
          <a:lstStyle/>
          <a:p>
            <a:pPr marL="285750" indent="-285750">
              <a:buFont typeface="Arial" panose="020B0604020202020204" pitchFamily="34" charset="0"/>
              <a:buChar char="•"/>
            </a:pPr>
            <a:r>
              <a:rPr lang="it-IT" b="1" dirty="0"/>
              <a:t>CIS 7.4</a:t>
            </a:r>
            <a:r>
              <a:rPr lang="it-IT" dirty="0"/>
              <a:t>: </a:t>
            </a:r>
            <a:r>
              <a:rPr lang="it-IT" b="1" dirty="0"/>
              <a:t>Disabilita TLS 1.0/1.1</a:t>
            </a:r>
          </a:p>
          <a:p>
            <a:pPr marL="285750" indent="-285750">
              <a:buFont typeface="Arial" panose="020B0604020202020204" pitchFamily="34" charset="0"/>
              <a:buChar char="•"/>
            </a:pPr>
            <a:r>
              <a:rPr lang="en-US" b="1" dirty="0"/>
              <a:t>CIS 7.5</a:t>
            </a:r>
            <a:r>
              <a:rPr lang="en-US" dirty="0"/>
              <a:t>: </a:t>
            </a:r>
            <a:r>
              <a:rPr lang="en-US" b="1" dirty="0" err="1"/>
              <a:t>Disabilita</a:t>
            </a:r>
            <a:r>
              <a:rPr lang="en-US" b="1" dirty="0"/>
              <a:t> Weak Ciphers</a:t>
            </a:r>
            <a:endParaRPr lang="it-IT" dirty="0"/>
          </a:p>
        </p:txBody>
      </p:sp>
      <p:pic>
        <p:nvPicPr>
          <p:cNvPr id="14" name="Immagine 13" descr="Immagine che contiene testo, Carattere, schermata, linea&#10;&#10;Il contenuto generato dall'IA potrebbe non essere corretto.">
            <a:extLst>
              <a:ext uri="{FF2B5EF4-FFF2-40B4-BE49-F238E27FC236}">
                <a16:creationId xmlns:a16="http://schemas.microsoft.com/office/drawing/2014/main" id="{B3990DF5-FF92-5B35-09A6-1EE6C218CCBE}"/>
              </a:ext>
            </a:extLst>
          </p:cNvPr>
          <p:cNvPicPr>
            <a:picLocks noChangeAspect="1"/>
          </p:cNvPicPr>
          <p:nvPr/>
        </p:nvPicPr>
        <p:blipFill>
          <a:blip r:embed="rId4"/>
          <a:stretch>
            <a:fillRect/>
          </a:stretch>
        </p:blipFill>
        <p:spPr>
          <a:xfrm>
            <a:off x="219918" y="5382210"/>
            <a:ext cx="4685896" cy="646331"/>
          </a:xfrm>
          <a:prstGeom prst="rect">
            <a:avLst/>
          </a:prstGeom>
        </p:spPr>
      </p:pic>
      <p:sp>
        <p:nvSpPr>
          <p:cNvPr id="15" name="Rectangle 2">
            <a:extLst>
              <a:ext uri="{FF2B5EF4-FFF2-40B4-BE49-F238E27FC236}">
                <a16:creationId xmlns:a16="http://schemas.microsoft.com/office/drawing/2014/main" id="{93135F01-112B-52BD-7983-A6FB337E6318}"/>
              </a:ext>
            </a:extLst>
          </p:cNvPr>
          <p:cNvSpPr>
            <a:spLocks noChangeArrowheads="1"/>
          </p:cNvSpPr>
          <p:nvPr/>
        </p:nvSpPr>
        <p:spPr bwMode="auto">
          <a:xfrm rot="10800000" flipV="1">
            <a:off x="5091009" y="4458880"/>
            <a:ext cx="729630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7.6</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 </a:t>
            </a:r>
            <a:r>
              <a:rPr kumimoji="0" lang="it-IT" altLang="it-IT" b="1" i="0" u="none" strike="noStrike" cap="none" normalizeH="0" baseline="0" dirty="0" err="1">
                <a:ln>
                  <a:noFill/>
                </a:ln>
                <a:solidFill>
                  <a:schemeClr val="tx1"/>
                </a:solidFill>
                <a:effectLst/>
                <a:latin typeface="Arial" panose="020B0604020202020204" pitchFamily="34" charset="0"/>
              </a:rPr>
              <a:t>Insecure</a:t>
            </a:r>
            <a:r>
              <a:rPr kumimoji="0" lang="it-IT" altLang="it-IT" b="1"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Renegotiation</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SSLInsecureRenegotiation</a:t>
            </a:r>
            <a:r>
              <a:rPr kumimoji="0" lang="it-IT" altLang="it-IT" b="0" i="0" u="none" strike="noStrike" cap="none" normalizeH="0" baseline="0" dirty="0">
                <a:ln>
                  <a:noFill/>
                </a:ln>
                <a:solidFill>
                  <a:schemeClr val="tx1"/>
                </a:solidFill>
                <a:effectLst/>
                <a:latin typeface="Arial Unicode MS"/>
              </a:rPr>
              <a:t> off</a:t>
            </a:r>
            <a:r>
              <a:rPr kumimoji="0" lang="it-IT" altLang="it-IT"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7.7</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 </a:t>
            </a:r>
            <a:r>
              <a:rPr kumimoji="0" lang="it-IT" altLang="it-IT" b="1" i="0" u="none" strike="noStrike" cap="none" normalizeH="0" baseline="0" dirty="0" err="1">
                <a:ln>
                  <a:noFill/>
                </a:ln>
                <a:solidFill>
                  <a:schemeClr val="tx1"/>
                </a:solidFill>
                <a:effectLst/>
                <a:latin typeface="Arial" panose="020B0604020202020204" pitchFamily="34" charset="0"/>
              </a:rPr>
              <a:t>Compression</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SSLCompression</a:t>
            </a:r>
            <a:r>
              <a:rPr kumimoji="0" lang="it-IT" altLang="it-IT" b="0" i="0" u="none" strike="noStrike" cap="none" normalizeH="0" baseline="0" dirty="0">
                <a:ln>
                  <a:noFill/>
                </a:ln>
                <a:solidFill>
                  <a:schemeClr val="tx1"/>
                </a:solidFill>
                <a:effectLst/>
                <a:latin typeface="Arial Unicode MS"/>
              </a:rPr>
              <a:t> off</a:t>
            </a:r>
            <a:endParaRPr kumimoji="0" lang="it-IT" altLang="it-IT"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0472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961C371-8343-7209-3093-2F867005B754}"/>
              </a:ext>
            </a:extLst>
          </p:cNvPr>
          <p:cNvSpPr txBox="1"/>
          <p:nvPr/>
        </p:nvSpPr>
        <p:spPr>
          <a:xfrm>
            <a:off x="4068501" y="2096340"/>
            <a:ext cx="3715473" cy="369332"/>
          </a:xfrm>
          <a:prstGeom prst="rect">
            <a:avLst/>
          </a:prstGeom>
          <a:noFill/>
        </p:spPr>
        <p:txBody>
          <a:bodyPr wrap="square" rtlCol="0">
            <a:spAutoFit/>
          </a:bodyPr>
          <a:lstStyle/>
          <a:p>
            <a:r>
              <a:rPr lang="it-IT" b="1" dirty="0"/>
              <a:t>Sezione 8: Information Leakage</a:t>
            </a:r>
          </a:p>
        </p:txBody>
      </p:sp>
      <p:sp>
        <p:nvSpPr>
          <p:cNvPr id="5" name="CasellaDiTesto 4">
            <a:extLst>
              <a:ext uri="{FF2B5EF4-FFF2-40B4-BE49-F238E27FC236}">
                <a16:creationId xmlns:a16="http://schemas.microsoft.com/office/drawing/2014/main" id="{61A0BE67-7665-4727-3144-B8AD80253F4D}"/>
              </a:ext>
            </a:extLst>
          </p:cNvPr>
          <p:cNvSpPr txBox="1"/>
          <p:nvPr/>
        </p:nvSpPr>
        <p:spPr>
          <a:xfrm rot="10800000">
            <a:off x="370390" y="1943356"/>
            <a:ext cx="10769248" cy="45719"/>
          </a:xfrm>
          <a:prstGeom prst="rect">
            <a:avLst/>
          </a:prstGeom>
          <a:noFill/>
        </p:spPr>
        <p:txBody>
          <a:bodyPr wrap="square" rtlCol="0">
            <a:spAutoFit/>
          </a:bodyPr>
          <a:lstStyle/>
          <a:p>
            <a:endParaRPr lang="it-IT" dirty="0"/>
          </a:p>
        </p:txBody>
      </p:sp>
      <p:sp>
        <p:nvSpPr>
          <p:cNvPr id="6" name="Rectangle 1">
            <a:extLst>
              <a:ext uri="{FF2B5EF4-FFF2-40B4-BE49-F238E27FC236}">
                <a16:creationId xmlns:a16="http://schemas.microsoft.com/office/drawing/2014/main" id="{1415FD08-BB01-07EC-DD98-5EFB7969B712}"/>
              </a:ext>
            </a:extLst>
          </p:cNvPr>
          <p:cNvSpPr>
            <a:spLocks noChangeArrowheads="1"/>
          </p:cNvSpPr>
          <p:nvPr/>
        </p:nvSpPr>
        <p:spPr bwMode="auto">
          <a:xfrm rot="10800000" flipV="1">
            <a:off x="243068" y="2545849"/>
            <a:ext cx="113663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8.1</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ServerTokens</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ServerTokens</a:t>
            </a:r>
            <a:r>
              <a:rPr kumimoji="0" lang="it-IT" altLang="it-IT" b="0" i="0" u="none" strike="noStrike" cap="none" normalizeH="0" baseline="0" dirty="0">
                <a:ln>
                  <a:noFill/>
                </a:ln>
                <a:solidFill>
                  <a:schemeClr val="tx1"/>
                </a:solidFill>
                <a:effectLst/>
                <a:latin typeface="Arial Unicode MS"/>
              </a:rPr>
              <a:t> </a:t>
            </a:r>
            <a:r>
              <a:rPr kumimoji="0" lang="it-IT" altLang="it-IT" b="0" i="0" u="none" strike="noStrike" cap="none" normalizeH="0" baseline="0" dirty="0" err="1">
                <a:ln>
                  <a:noFill/>
                </a:ln>
                <a:solidFill>
                  <a:schemeClr val="tx1"/>
                </a:solidFill>
                <a:effectLst/>
                <a:latin typeface="Arial Unicode MS"/>
              </a:rPr>
              <a:t>Prod</a:t>
            </a:r>
            <a:r>
              <a:rPr kumimoji="0" lang="it-IT" altLang="it-IT" b="0" i="0" u="none" strike="noStrike" cap="none" normalizeH="0" baseline="0" dirty="0">
                <a:ln>
                  <a:noFill/>
                </a:ln>
                <a:solidFill>
                  <a:schemeClr val="tx1"/>
                </a:solidFill>
                <a:effectLst/>
              </a:rPr>
              <a:t> (mostra solo "Apache").</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8.2</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ServerSignature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ServerSignature</a:t>
            </a:r>
            <a:r>
              <a:rPr kumimoji="0" lang="it-IT" altLang="it-IT" b="0" i="0" u="none" strike="noStrike" cap="none" normalizeH="0" baseline="0" dirty="0">
                <a:ln>
                  <a:noFill/>
                </a:ln>
                <a:solidFill>
                  <a:schemeClr val="tx1"/>
                </a:solidFill>
                <a:effectLst/>
                <a:latin typeface="Arial Unicode MS"/>
              </a:rPr>
              <a:t> Off</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24A71459-09C3-3E81-A8E7-B5F3FFD69A50}"/>
              </a:ext>
            </a:extLst>
          </p:cNvPr>
          <p:cNvPicPr>
            <a:picLocks noChangeAspect="1"/>
          </p:cNvPicPr>
          <p:nvPr/>
        </p:nvPicPr>
        <p:blipFill>
          <a:blip r:embed="rId2"/>
          <a:stretch>
            <a:fillRect/>
          </a:stretch>
        </p:blipFill>
        <p:spPr>
          <a:xfrm>
            <a:off x="3965342" y="3299445"/>
            <a:ext cx="4261316" cy="879015"/>
          </a:xfrm>
          <a:prstGeom prst="rect">
            <a:avLst/>
          </a:prstGeom>
        </p:spPr>
      </p:pic>
    </p:spTree>
    <p:extLst>
      <p:ext uri="{BB962C8B-B14F-4D97-AF65-F5344CB8AC3E}">
        <p14:creationId xmlns:p14="http://schemas.microsoft.com/office/powerpoint/2010/main" val="1339713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A6DBB41-6F4A-80EC-96A6-08136CCC95AB}"/>
              </a:ext>
            </a:extLst>
          </p:cNvPr>
          <p:cNvSpPr txBox="1"/>
          <p:nvPr/>
        </p:nvSpPr>
        <p:spPr>
          <a:xfrm>
            <a:off x="185195" y="497711"/>
            <a:ext cx="11771453" cy="646331"/>
          </a:xfrm>
          <a:prstGeom prst="rect">
            <a:avLst/>
          </a:prstGeom>
          <a:noFill/>
        </p:spPr>
        <p:txBody>
          <a:bodyPr wrap="square" rtlCol="0">
            <a:spAutoFit/>
          </a:bodyPr>
          <a:lstStyle/>
          <a:p>
            <a:r>
              <a:rPr lang="en-US" b="1" dirty="0" err="1"/>
              <a:t>Sezione</a:t>
            </a:r>
            <a:r>
              <a:rPr lang="en-US" b="1" dirty="0"/>
              <a:t> 9: Denial of Service (DoS)</a:t>
            </a:r>
          </a:p>
          <a:p>
            <a:endParaRPr lang="it-IT" dirty="0"/>
          </a:p>
        </p:txBody>
      </p:sp>
      <p:sp>
        <p:nvSpPr>
          <p:cNvPr id="6" name="Rectangle 1">
            <a:extLst>
              <a:ext uri="{FF2B5EF4-FFF2-40B4-BE49-F238E27FC236}">
                <a16:creationId xmlns:a16="http://schemas.microsoft.com/office/drawing/2014/main" id="{FA4EE506-9D9F-7D9B-5E65-D962C18BBDC8}"/>
              </a:ext>
            </a:extLst>
          </p:cNvPr>
          <p:cNvSpPr>
            <a:spLocks noChangeArrowheads="1"/>
          </p:cNvSpPr>
          <p:nvPr/>
        </p:nvSpPr>
        <p:spPr bwMode="auto">
          <a:xfrm>
            <a:off x="104172" y="820876"/>
            <a:ext cx="109728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9.1</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Timeout</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Timeout</a:t>
            </a:r>
            <a:r>
              <a:rPr kumimoji="0" lang="it-IT" altLang="it-IT" b="0" i="0" u="none" strike="noStrike" cap="none" normalizeH="0" baseline="0" dirty="0">
                <a:ln>
                  <a:noFill/>
                </a:ln>
                <a:solidFill>
                  <a:schemeClr val="tx1"/>
                </a:solidFill>
                <a:effectLst/>
                <a:latin typeface="Arial Unicode MS"/>
              </a:rPr>
              <a:t> 10</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9.2</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KeepAlive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KeepAlive</a:t>
            </a:r>
            <a:r>
              <a:rPr kumimoji="0" lang="it-IT" altLang="it-IT" b="0" i="0" u="none" strike="noStrike" cap="none" normalizeH="0" baseline="0" dirty="0">
                <a:ln>
                  <a:noFill/>
                </a:ln>
                <a:solidFill>
                  <a:schemeClr val="tx1"/>
                </a:solidFill>
                <a:effectLst/>
                <a:latin typeface="Arial Unicode MS"/>
              </a:rPr>
              <a:t> On</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9.3</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MaxKeepAliveRequests</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MaxKeepAliveRequests</a:t>
            </a:r>
            <a:r>
              <a:rPr kumimoji="0" lang="it-IT" altLang="it-IT" b="0" i="0" u="none" strike="noStrike" cap="none" normalizeH="0" baseline="0" dirty="0">
                <a:ln>
                  <a:noFill/>
                </a:ln>
                <a:solidFill>
                  <a:schemeClr val="tx1"/>
                </a:solidFill>
                <a:effectLst/>
                <a:latin typeface="Arial Unicode MS"/>
              </a:rPr>
              <a:t> 100</a:t>
            </a:r>
            <a:r>
              <a:rPr kumimoji="0" lang="it-IT" altLang="it-IT" b="0" i="0" u="none" strike="noStrike" cap="none" normalizeH="0" baseline="0" dirty="0">
                <a:ln>
                  <a:noFill/>
                </a:ln>
                <a:solidFill>
                  <a:schemeClr val="tx1"/>
                </a:solidFill>
                <a:effectLst/>
              </a:rPr>
              <a:t> (o più).</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9.4</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KeepAliveTimeout</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KeepAliveTimeout</a:t>
            </a:r>
            <a:r>
              <a:rPr kumimoji="0" lang="it-IT" altLang="it-IT" b="0" i="0" u="none" strike="noStrike" cap="none" normalizeH="0" baseline="0" dirty="0">
                <a:ln>
                  <a:noFill/>
                </a:ln>
                <a:solidFill>
                  <a:schemeClr val="tx1"/>
                </a:solidFill>
                <a:effectLst/>
                <a:latin typeface="Arial Unicode MS"/>
              </a:rPr>
              <a:t> 5</a:t>
            </a:r>
            <a:r>
              <a:rPr kumimoji="0" lang="it-IT" altLang="it-IT" b="0" i="0" u="none" strike="noStrike" cap="none" normalizeH="0" baseline="0" dirty="0">
                <a:ln>
                  <a:noFill/>
                </a:ln>
                <a:solidFill>
                  <a:schemeClr val="tx1"/>
                </a:solidFill>
                <a:effectLst/>
              </a:rPr>
              <a:t> (CIS dice &lt;= 15).</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9.5</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Request</a:t>
            </a:r>
            <a:r>
              <a:rPr kumimoji="0" lang="it-IT" altLang="it-IT" b="1"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Header</a:t>
            </a:r>
            <a:r>
              <a:rPr kumimoji="0" lang="it-IT" altLang="it-IT" b="1"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Timeout</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Abilita </a:t>
            </a:r>
            <a:r>
              <a:rPr kumimoji="0" lang="it-IT" altLang="it-IT" b="0" i="0" u="none" strike="noStrike" cap="none" normalizeH="0" baseline="0" dirty="0" err="1">
                <a:ln>
                  <a:noFill/>
                </a:ln>
                <a:solidFill>
                  <a:schemeClr val="tx1"/>
                </a:solidFill>
                <a:effectLst/>
                <a:latin typeface="Arial Unicode MS"/>
              </a:rPr>
              <a:t>mod_reqtimeout</a:t>
            </a:r>
            <a:r>
              <a:rPr kumimoji="0" lang="it-IT" altLang="it-IT" b="0" i="0" u="none" strike="noStrike" cap="none" normalizeH="0" baseline="0" dirty="0">
                <a:ln>
                  <a:noFill/>
                </a:ln>
                <a:solidFill>
                  <a:schemeClr val="tx1"/>
                </a:solidFill>
                <a:effectLst/>
              </a:rPr>
              <a:t> e usa: </a:t>
            </a:r>
            <a:r>
              <a:rPr kumimoji="0" lang="it-IT" altLang="it-IT" b="0" i="0" u="none" strike="noStrike" cap="none" normalizeH="0" baseline="0" dirty="0" err="1">
                <a:ln>
                  <a:noFill/>
                </a:ln>
                <a:solidFill>
                  <a:schemeClr val="tx1"/>
                </a:solidFill>
                <a:effectLst/>
                <a:latin typeface="Arial Unicode MS"/>
              </a:rPr>
              <a:t>RequestReadTimeout</a:t>
            </a:r>
            <a:r>
              <a:rPr kumimoji="0" lang="it-IT" altLang="it-IT" b="0" i="0" u="none" strike="noStrike" cap="none" normalizeH="0" baseline="0" dirty="0">
                <a:ln>
                  <a:noFill/>
                </a:ln>
                <a:solidFill>
                  <a:schemeClr val="tx1"/>
                </a:solidFill>
                <a:effectLst/>
                <a:latin typeface="Arial Unicode MS"/>
              </a:rPr>
              <a:t> </a:t>
            </a:r>
            <a:r>
              <a:rPr kumimoji="0" lang="it-IT" altLang="it-IT" b="0" i="0" u="none" strike="noStrike" cap="none" normalizeH="0" baseline="0" dirty="0" err="1">
                <a:ln>
                  <a:noFill/>
                </a:ln>
                <a:solidFill>
                  <a:schemeClr val="tx1"/>
                </a:solidFill>
                <a:effectLst/>
                <a:latin typeface="Arial Unicode MS"/>
              </a:rPr>
              <a:t>header</a:t>
            </a:r>
            <a:r>
              <a:rPr kumimoji="0" lang="it-IT" altLang="it-IT" b="0" i="0" u="none" strike="noStrike" cap="none" normalizeH="0" baseline="0" dirty="0">
                <a:ln>
                  <a:noFill/>
                </a:ln>
                <a:solidFill>
                  <a:schemeClr val="tx1"/>
                </a:solidFill>
                <a:effectLst/>
                <a:latin typeface="Arial Unicode MS"/>
              </a:rPr>
              <a:t>=20-40,MinRate=500</a:t>
            </a:r>
            <a:endParaRPr kumimoji="0" lang="it-IT" altLang="it-IT"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9.6</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Request</a:t>
            </a:r>
            <a:r>
              <a:rPr kumimoji="0" lang="it-IT" altLang="it-IT" b="1" i="0" u="none" strike="noStrike" cap="none" normalizeH="0" baseline="0" dirty="0">
                <a:ln>
                  <a:noFill/>
                </a:ln>
                <a:solidFill>
                  <a:schemeClr val="tx1"/>
                </a:solidFill>
                <a:effectLst/>
                <a:latin typeface="Arial" panose="020B0604020202020204" pitchFamily="34" charset="0"/>
              </a:rPr>
              <a:t> Body </a:t>
            </a:r>
            <a:r>
              <a:rPr kumimoji="0" lang="it-IT" altLang="it-IT" b="1" i="0" u="none" strike="noStrike" cap="none" normalizeH="0" baseline="0" dirty="0" err="1">
                <a:ln>
                  <a:noFill/>
                </a:ln>
                <a:solidFill>
                  <a:schemeClr val="tx1"/>
                </a:solidFill>
                <a:effectLst/>
                <a:latin typeface="Arial" panose="020B0604020202020204" pitchFamily="34" charset="0"/>
              </a:rPr>
              <a:t>Timeout</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RequestReadTimeout</a:t>
            </a:r>
            <a:r>
              <a:rPr kumimoji="0" lang="it-IT" altLang="it-IT" b="0" i="0" u="none" strike="noStrike" cap="none" normalizeH="0" baseline="0" dirty="0">
                <a:ln>
                  <a:noFill/>
                </a:ln>
                <a:solidFill>
                  <a:schemeClr val="tx1"/>
                </a:solidFill>
                <a:effectLst/>
                <a:latin typeface="Arial Unicode MS"/>
              </a:rPr>
              <a:t> body=20,MinRate=500</a:t>
            </a:r>
            <a:endParaRPr kumimoji="0" lang="it-IT" altLang="it-IT" b="0" i="0" u="none" strike="noStrike" cap="none" normalizeH="0" baseline="0" dirty="0">
              <a:ln>
                <a:noFill/>
              </a:ln>
              <a:solidFill>
                <a:schemeClr val="tx1"/>
              </a:solidFill>
              <a:effectLst/>
              <a:latin typeface="Arial" panose="020B0604020202020204" pitchFamily="34" charset="0"/>
            </a:endParaRPr>
          </a:p>
        </p:txBody>
      </p:sp>
      <p:pic>
        <p:nvPicPr>
          <p:cNvPr id="8" name="Immagine 7" descr="Immagine che contiene testo, Carattere, schermata, tipografia">
            <a:extLst>
              <a:ext uri="{FF2B5EF4-FFF2-40B4-BE49-F238E27FC236}">
                <a16:creationId xmlns:a16="http://schemas.microsoft.com/office/drawing/2014/main" id="{EA7EBFB5-AEBA-5EFF-5D1C-24CDFC917199}"/>
              </a:ext>
            </a:extLst>
          </p:cNvPr>
          <p:cNvPicPr>
            <a:picLocks noChangeAspect="1"/>
          </p:cNvPicPr>
          <p:nvPr/>
        </p:nvPicPr>
        <p:blipFill>
          <a:blip r:embed="rId2"/>
          <a:stretch>
            <a:fillRect/>
          </a:stretch>
        </p:blipFill>
        <p:spPr>
          <a:xfrm>
            <a:off x="4067833" y="3175366"/>
            <a:ext cx="3594701" cy="1569328"/>
          </a:xfrm>
          <a:prstGeom prst="rect">
            <a:avLst/>
          </a:prstGeom>
        </p:spPr>
      </p:pic>
      <p:pic>
        <p:nvPicPr>
          <p:cNvPr id="10" name="Immagine 9">
            <a:extLst>
              <a:ext uri="{FF2B5EF4-FFF2-40B4-BE49-F238E27FC236}">
                <a16:creationId xmlns:a16="http://schemas.microsoft.com/office/drawing/2014/main" id="{BF91D614-FC5B-4D35-4C88-F4E1F82278A1}"/>
              </a:ext>
            </a:extLst>
          </p:cNvPr>
          <p:cNvPicPr>
            <a:picLocks noChangeAspect="1"/>
          </p:cNvPicPr>
          <p:nvPr/>
        </p:nvPicPr>
        <p:blipFill>
          <a:blip r:embed="rId3"/>
          <a:stretch>
            <a:fillRect/>
          </a:stretch>
        </p:blipFill>
        <p:spPr>
          <a:xfrm>
            <a:off x="2178428" y="5067859"/>
            <a:ext cx="7784985" cy="538961"/>
          </a:xfrm>
          <a:prstGeom prst="rect">
            <a:avLst/>
          </a:prstGeom>
        </p:spPr>
      </p:pic>
    </p:spTree>
    <p:extLst>
      <p:ext uri="{BB962C8B-B14F-4D97-AF65-F5344CB8AC3E}">
        <p14:creationId xmlns:p14="http://schemas.microsoft.com/office/powerpoint/2010/main" val="1510449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6D66D2A-AB24-4A47-92A2-302ECE7B525A}"/>
              </a:ext>
            </a:extLst>
          </p:cNvPr>
          <p:cNvSpPr txBox="1"/>
          <p:nvPr/>
        </p:nvSpPr>
        <p:spPr>
          <a:xfrm>
            <a:off x="2841794" y="950373"/>
            <a:ext cx="6508409" cy="707886"/>
          </a:xfrm>
          <a:prstGeom prst="rect">
            <a:avLst/>
          </a:prstGeom>
          <a:noFill/>
        </p:spPr>
        <p:txBody>
          <a:bodyPr wrap="square" rtlCol="0">
            <a:spAutoFit/>
          </a:bodyPr>
          <a:lstStyle/>
          <a:p>
            <a:r>
              <a:rPr lang="it-IT" sz="4000" dirty="0">
                <a:latin typeface="ADLaM Display" panose="02010000000000000000" pitchFamily="2" charset="0"/>
                <a:ea typeface="ADLaM Display" panose="02010000000000000000" pitchFamily="2" charset="0"/>
                <a:cs typeface="ADLaM Display" panose="02010000000000000000" pitchFamily="2" charset="0"/>
              </a:rPr>
              <a:t>WEB APP CON KEYCLOAK</a:t>
            </a:r>
          </a:p>
        </p:txBody>
      </p:sp>
      <p:sp>
        <p:nvSpPr>
          <p:cNvPr id="5" name="CasellaDiTesto 4">
            <a:extLst>
              <a:ext uri="{FF2B5EF4-FFF2-40B4-BE49-F238E27FC236}">
                <a16:creationId xmlns:a16="http://schemas.microsoft.com/office/drawing/2014/main" id="{33803640-6768-C4D5-5F8B-EADE96E7A0B3}"/>
              </a:ext>
            </a:extLst>
          </p:cNvPr>
          <p:cNvSpPr txBox="1"/>
          <p:nvPr/>
        </p:nvSpPr>
        <p:spPr>
          <a:xfrm>
            <a:off x="378541" y="2337419"/>
            <a:ext cx="11434916" cy="2862322"/>
          </a:xfrm>
          <a:prstGeom prst="rect">
            <a:avLst/>
          </a:prstGeom>
          <a:noFill/>
        </p:spPr>
        <p:txBody>
          <a:bodyPr wrap="square" rtlCol="0">
            <a:spAutoFit/>
          </a:bodyPr>
          <a:lstStyle/>
          <a:p>
            <a:r>
              <a:rPr lang="it-IT" dirty="0"/>
              <a:t>L'obiettivo è stato sviluppare una Web Application funzionale, ponendo però il focus principale sulla sicurezza infrastrutturale e applicativa.</a:t>
            </a:r>
          </a:p>
          <a:p>
            <a:pPr marL="285750" indent="-285750">
              <a:buFont typeface="Arial" panose="020B0604020202020204" pitchFamily="34" charset="0"/>
              <a:buChar char="•"/>
            </a:pPr>
            <a:r>
              <a:rPr lang="it-IT" b="1" dirty="0"/>
              <a:t>Funzionalità</a:t>
            </a:r>
            <a:r>
              <a:rPr lang="it-IT" dirty="0"/>
              <a:t>: Permettere agli utenti di prenotare aule universitarie e agli amministratori di gestire le richieste.</a:t>
            </a:r>
          </a:p>
          <a:p>
            <a:r>
              <a:rPr lang="it-IT" dirty="0"/>
              <a:t>Possiamo ora andare a descrivere quali sono i requisiti di sicurezza di altissimo livello:</a:t>
            </a:r>
          </a:p>
          <a:p>
            <a:pPr marL="285750" indent="-285750">
              <a:buFont typeface="Arial" panose="020B0604020202020204" pitchFamily="34" charset="0"/>
              <a:buChar char="•"/>
            </a:pPr>
            <a:r>
              <a:rPr lang="it-IT" b="1" dirty="0"/>
              <a:t>Sicurezza Identità (IAM): </a:t>
            </a:r>
            <a:r>
              <a:rPr lang="it-IT" dirty="0"/>
              <a:t>Utilizzo un Identity Provider esterno (</a:t>
            </a:r>
            <a:r>
              <a:rPr lang="it-IT" dirty="0" err="1"/>
              <a:t>Keycloak</a:t>
            </a:r>
            <a:r>
              <a:rPr lang="it-IT" dirty="0"/>
              <a:t>) via protocollo </a:t>
            </a:r>
            <a:r>
              <a:rPr lang="it-IT" dirty="0" err="1"/>
              <a:t>OpenID</a:t>
            </a:r>
            <a:r>
              <a:rPr lang="it-IT" dirty="0"/>
              <a:t> Connect.</a:t>
            </a:r>
          </a:p>
          <a:p>
            <a:pPr marL="285750" indent="-285750">
              <a:buFont typeface="Arial" panose="020B0604020202020204" pitchFamily="34" charset="0"/>
              <a:buChar char="•"/>
            </a:pPr>
            <a:r>
              <a:rPr lang="it-IT" b="1" dirty="0"/>
              <a:t>Sicurezza Dati e Segreti</a:t>
            </a:r>
            <a:r>
              <a:rPr lang="it-IT" dirty="0"/>
              <a:t>: Rimozione di credenziali </a:t>
            </a:r>
            <a:r>
              <a:rPr lang="it-IT" dirty="0" err="1"/>
              <a:t>hardcoded</a:t>
            </a:r>
            <a:r>
              <a:rPr lang="it-IT" dirty="0"/>
              <a:t> tramite </a:t>
            </a:r>
            <a:r>
              <a:rPr lang="it-IT" dirty="0" err="1"/>
              <a:t>HashiCorp</a:t>
            </a:r>
            <a:r>
              <a:rPr lang="it-IT" dirty="0"/>
              <a:t> </a:t>
            </a:r>
            <a:r>
              <a:rPr lang="it-IT" dirty="0" err="1"/>
              <a:t>Vault</a:t>
            </a:r>
            <a:r>
              <a:rPr lang="it-IT" dirty="0"/>
              <a:t>.</a:t>
            </a:r>
          </a:p>
          <a:p>
            <a:pPr marL="285750" indent="-285750">
              <a:buFont typeface="Arial" panose="020B0604020202020204" pitchFamily="34" charset="0"/>
              <a:buChar char="•"/>
            </a:pPr>
            <a:r>
              <a:rPr lang="it-IT" b="1" dirty="0"/>
              <a:t>Sicurezza Perimetrale</a:t>
            </a:r>
            <a:r>
              <a:rPr lang="it-IT" dirty="0"/>
              <a:t>: Isolamento dei servizi in rete Docker privata ed esposizione solo tramite Reverse Proxy (Apache) con HTTPS.</a:t>
            </a:r>
          </a:p>
          <a:p>
            <a:endParaRPr lang="it-IT" dirty="0"/>
          </a:p>
        </p:txBody>
      </p:sp>
    </p:spTree>
    <p:extLst>
      <p:ext uri="{BB962C8B-B14F-4D97-AF65-F5344CB8AC3E}">
        <p14:creationId xmlns:p14="http://schemas.microsoft.com/office/powerpoint/2010/main" val="4083920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schermata, diagramma, software">
            <a:extLst>
              <a:ext uri="{FF2B5EF4-FFF2-40B4-BE49-F238E27FC236}">
                <a16:creationId xmlns:a16="http://schemas.microsoft.com/office/drawing/2014/main" id="{82481CC9-6440-6C9D-023F-A30776801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180" y="149067"/>
            <a:ext cx="11345639" cy="6559865"/>
          </a:xfrm>
          <a:prstGeom prst="rect">
            <a:avLst/>
          </a:prstGeom>
        </p:spPr>
      </p:pic>
    </p:spTree>
    <p:extLst>
      <p:ext uri="{BB962C8B-B14F-4D97-AF65-F5344CB8AC3E}">
        <p14:creationId xmlns:p14="http://schemas.microsoft.com/office/powerpoint/2010/main" val="4216573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E4BC314-F234-BA05-2CBD-CCF6B517EFAE}"/>
              </a:ext>
            </a:extLst>
          </p:cNvPr>
          <p:cNvSpPr txBox="1"/>
          <p:nvPr/>
        </p:nvSpPr>
        <p:spPr>
          <a:xfrm>
            <a:off x="282222" y="2323026"/>
            <a:ext cx="11819467" cy="1754326"/>
          </a:xfrm>
          <a:prstGeom prst="rect">
            <a:avLst/>
          </a:prstGeom>
          <a:noFill/>
        </p:spPr>
        <p:txBody>
          <a:bodyPr wrap="square" rtlCol="0">
            <a:spAutoFit/>
          </a:bodyPr>
          <a:lstStyle/>
          <a:p>
            <a:r>
              <a:rPr lang="it-IT" dirty="0"/>
              <a:t>Abbiamo scelto un approccio a microservizi containerizzati con Docker. La sicurezza parte dalla rete: esiste una '</a:t>
            </a:r>
            <a:r>
              <a:rPr lang="it-IT" dirty="0" err="1"/>
              <a:t>Internal</a:t>
            </a:r>
            <a:r>
              <a:rPr lang="it-IT" dirty="0"/>
              <a:t> Network' isolata dove risiedono il Database, l'Applicazione Spring Boot e </a:t>
            </a:r>
            <a:r>
              <a:rPr lang="it-IT" dirty="0" err="1"/>
              <a:t>Vault</a:t>
            </a:r>
            <a:r>
              <a:rPr lang="it-IT" dirty="0"/>
              <a:t>. Nessuno di questi servizi è esposto direttamente su Internet. L'unico punto di ingresso (</a:t>
            </a:r>
            <a:r>
              <a:rPr lang="it-IT" dirty="0" err="1"/>
              <a:t>Entrypoint</a:t>
            </a:r>
            <a:r>
              <a:rPr lang="it-IT" dirty="0"/>
              <a:t>) è il Web Server Apache, che agisce da Reverse Proxy. Apache gestisce la terminazione TLS, ovvero decifra il traffico HTTPS e lo inoltra ai servizi interni. Questo ci permette di avere un unico punto di controllo per il traffico in ingresso e di nascondere la topologia interna della rete agli attaccanti esterni.</a:t>
            </a:r>
          </a:p>
        </p:txBody>
      </p:sp>
    </p:spTree>
    <p:extLst>
      <p:ext uri="{BB962C8B-B14F-4D97-AF65-F5344CB8AC3E}">
        <p14:creationId xmlns:p14="http://schemas.microsoft.com/office/powerpoint/2010/main" val="1564686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31411BB6-695B-7ECB-5FAC-A8499EBF4022}"/>
              </a:ext>
            </a:extLst>
          </p:cNvPr>
          <p:cNvSpPr>
            <a:spLocks noChangeArrowheads="1"/>
          </p:cNvSpPr>
          <p:nvPr/>
        </p:nvSpPr>
        <p:spPr bwMode="auto">
          <a:xfrm rot="10800000" flipV="1">
            <a:off x="914400" y="1364692"/>
            <a:ext cx="10363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it-IT" altLang="it-IT" sz="3000" b="0" i="0" u="none" strike="noStrike" cap="none" normalizeH="0" baseline="0" dirty="0">
                <a:ln>
                  <a:noFill/>
                </a:ln>
                <a:solidFill>
                  <a:schemeClr val="tx1"/>
                </a:solidFill>
                <a:effectLst/>
                <a:latin typeface="ADLaM Display" panose="02010000000000000000" pitchFamily="2" charset="0"/>
                <a:ea typeface="ADLaM Display" panose="02010000000000000000" pitchFamily="2" charset="0"/>
                <a:cs typeface="ADLaM Display" panose="02010000000000000000" pitchFamily="2" charset="0"/>
              </a:rPr>
              <a:t>Reverse Proxy Architecture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9" name="CasellaDiTesto 8">
            <a:extLst>
              <a:ext uri="{FF2B5EF4-FFF2-40B4-BE49-F238E27FC236}">
                <a16:creationId xmlns:a16="http://schemas.microsoft.com/office/drawing/2014/main" id="{F1379123-634F-675C-1163-DA2DD15F68BD}"/>
              </a:ext>
            </a:extLst>
          </p:cNvPr>
          <p:cNvSpPr txBox="1"/>
          <p:nvPr/>
        </p:nvSpPr>
        <p:spPr>
          <a:xfrm>
            <a:off x="203200" y="2195689"/>
            <a:ext cx="11785600" cy="2862322"/>
          </a:xfrm>
          <a:prstGeom prst="rect">
            <a:avLst/>
          </a:prstGeom>
          <a:noFill/>
        </p:spPr>
        <p:txBody>
          <a:bodyPr wrap="square" rtlCol="0">
            <a:spAutoFit/>
          </a:bodyPr>
          <a:lstStyle/>
          <a:p>
            <a:r>
              <a:rPr lang="it-IT" dirty="0"/>
              <a:t>Analizziamo il perimetro della nostra rete. Abbiamo deciso di non esporre mai direttamente i container applicativi (Spring Boot e </a:t>
            </a:r>
            <a:r>
              <a:rPr lang="it-IT" dirty="0" err="1"/>
              <a:t>Keycloak</a:t>
            </a:r>
            <a:r>
              <a:rPr lang="it-IT" dirty="0"/>
              <a:t>) su Internet. L'unico punto di ingresso (Single Entry Point) è un server </a:t>
            </a:r>
            <a:r>
              <a:rPr lang="it-IT" b="1" dirty="0"/>
              <a:t>Apache HTTPD 2.4</a:t>
            </a:r>
            <a:r>
              <a:rPr lang="it-IT" dirty="0"/>
              <a:t> configurato come Reverse Proxy. Questo svolge tre funzioni di sicurezza critiche:</a:t>
            </a:r>
          </a:p>
          <a:p>
            <a:pPr marL="285750" indent="-285750">
              <a:buFont typeface="Arial" panose="020B0604020202020204" pitchFamily="34" charset="0"/>
              <a:buChar char="•"/>
            </a:pPr>
            <a:r>
              <a:rPr lang="it-IT" b="1" dirty="0"/>
              <a:t>Network </a:t>
            </a:r>
            <a:r>
              <a:rPr lang="it-IT" b="1" dirty="0" err="1"/>
              <a:t>Isolation</a:t>
            </a:r>
            <a:r>
              <a:rPr lang="it-IT" b="1" dirty="0"/>
              <a:t>:</a:t>
            </a:r>
            <a:r>
              <a:rPr lang="it-IT" dirty="0"/>
              <a:t> Apache è l’unico componente esposto all’esterno con le porte 80/443. I servizi di </a:t>
            </a:r>
            <a:r>
              <a:rPr lang="it-IT" dirty="0" err="1"/>
              <a:t>backend</a:t>
            </a:r>
            <a:r>
              <a:rPr lang="it-IT" dirty="0"/>
              <a:t> risiedono in una rete Docker interna non raggiungibile dall'esterno.</a:t>
            </a:r>
          </a:p>
          <a:p>
            <a:pPr marL="285750" indent="-285750">
              <a:buFont typeface="Arial" panose="020B0604020202020204" pitchFamily="34" charset="0"/>
              <a:buChar char="•"/>
            </a:pPr>
            <a:r>
              <a:rPr lang="it-IT" b="1" dirty="0"/>
              <a:t>TLS </a:t>
            </a:r>
            <a:r>
              <a:rPr lang="it-IT" b="1" dirty="0" err="1"/>
              <a:t>Termination</a:t>
            </a:r>
            <a:r>
              <a:rPr lang="it-IT" b="1" dirty="0"/>
              <a:t>:</a:t>
            </a:r>
            <a:r>
              <a:rPr lang="it-IT" dirty="0"/>
              <a:t> Apache gestisce la crittografia HTTPS (TLS 1.2/1.3). Decifra il traffico, lo ispeziona e lo inoltra in chiaro (su rete sicura interna) ai microservizi, alleggerendo il carico crittografico delle applicazioni.</a:t>
            </a:r>
          </a:p>
          <a:p>
            <a:pPr marL="285750" indent="-285750">
              <a:buFont typeface="Arial" panose="020B0604020202020204" pitchFamily="34" charset="0"/>
              <a:buChar char="•"/>
            </a:pPr>
            <a:r>
              <a:rPr lang="it-IT" b="1" dirty="0"/>
              <a:t>Routing Semantico:</a:t>
            </a:r>
            <a:r>
              <a:rPr lang="it-IT" dirty="0"/>
              <a:t> Smista il traffico in base all'</a:t>
            </a:r>
            <a:r>
              <a:rPr lang="it-IT" dirty="0" err="1"/>
              <a:t>hostname</a:t>
            </a:r>
            <a:r>
              <a:rPr lang="it-IT" dirty="0"/>
              <a:t> richiesto: le chiamate a </a:t>
            </a:r>
            <a:r>
              <a:rPr lang="it-IT" dirty="0" err="1"/>
              <a:t>auth.local</a:t>
            </a:r>
            <a:r>
              <a:rPr lang="it-IT" dirty="0"/>
              <a:t> vengono girate a </a:t>
            </a:r>
            <a:r>
              <a:rPr lang="it-IT" dirty="0" err="1"/>
              <a:t>Keycloak</a:t>
            </a:r>
            <a:r>
              <a:rPr lang="it-IT" dirty="0"/>
              <a:t>, quelle a </a:t>
            </a:r>
            <a:r>
              <a:rPr lang="it-IT" dirty="0" err="1"/>
              <a:t>prenotazioni.local</a:t>
            </a:r>
            <a:r>
              <a:rPr lang="it-IT" dirty="0"/>
              <a:t> all'applicazione Spring.</a:t>
            </a:r>
          </a:p>
          <a:p>
            <a:endParaRPr lang="it-IT" dirty="0"/>
          </a:p>
        </p:txBody>
      </p:sp>
    </p:spTree>
    <p:extLst>
      <p:ext uri="{BB962C8B-B14F-4D97-AF65-F5344CB8AC3E}">
        <p14:creationId xmlns:p14="http://schemas.microsoft.com/office/powerpoint/2010/main" val="253649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0C7F4CF-7D26-63BD-D84B-3452EA4F6D76}"/>
              </a:ext>
            </a:extLst>
          </p:cNvPr>
          <p:cNvPicPr>
            <a:picLocks noChangeAspect="1"/>
          </p:cNvPicPr>
          <p:nvPr/>
        </p:nvPicPr>
        <p:blipFill>
          <a:blip r:embed="rId2"/>
          <a:stretch>
            <a:fillRect/>
          </a:stretch>
        </p:blipFill>
        <p:spPr>
          <a:xfrm>
            <a:off x="2561771" y="419602"/>
            <a:ext cx="7157962" cy="6013862"/>
          </a:xfrm>
          <a:prstGeom prst="rect">
            <a:avLst/>
          </a:prstGeom>
        </p:spPr>
      </p:pic>
    </p:spTree>
    <p:extLst>
      <p:ext uri="{BB962C8B-B14F-4D97-AF65-F5344CB8AC3E}">
        <p14:creationId xmlns:p14="http://schemas.microsoft.com/office/powerpoint/2010/main" val="361877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2BD6213-A9E4-5F93-B2F8-A02E0C841786}"/>
              </a:ext>
            </a:extLst>
          </p:cNvPr>
          <p:cNvSpPr txBox="1"/>
          <p:nvPr/>
        </p:nvSpPr>
        <p:spPr>
          <a:xfrm>
            <a:off x="321732" y="732428"/>
            <a:ext cx="11548534" cy="553998"/>
          </a:xfrm>
          <a:prstGeom prst="rect">
            <a:avLst/>
          </a:prstGeom>
          <a:noFill/>
        </p:spPr>
        <p:txBody>
          <a:bodyPr wrap="square" rtlCol="0">
            <a:spAutoFit/>
          </a:bodyPr>
          <a:lstStyle/>
          <a:p>
            <a:pPr algn="ctr"/>
            <a:r>
              <a:rPr lang="it-IT" sz="3000" dirty="0">
                <a:latin typeface="ADLaM Display" panose="02010000000000000000" pitchFamily="2" charset="0"/>
                <a:ea typeface="ADLaM Display" panose="02010000000000000000" pitchFamily="2" charset="0"/>
                <a:cs typeface="ADLaM Display" panose="02010000000000000000" pitchFamily="2" charset="0"/>
              </a:rPr>
              <a:t>Vulnerabilità: La Gestione Tradizionale delle Credenziali</a:t>
            </a:r>
          </a:p>
        </p:txBody>
      </p:sp>
      <p:sp>
        <p:nvSpPr>
          <p:cNvPr id="5" name="CasellaDiTesto 4">
            <a:extLst>
              <a:ext uri="{FF2B5EF4-FFF2-40B4-BE49-F238E27FC236}">
                <a16:creationId xmlns:a16="http://schemas.microsoft.com/office/drawing/2014/main" id="{09C9FA54-FB81-ADA9-0E90-C34022E5AD11}"/>
              </a:ext>
            </a:extLst>
          </p:cNvPr>
          <p:cNvSpPr txBox="1"/>
          <p:nvPr/>
        </p:nvSpPr>
        <p:spPr>
          <a:xfrm>
            <a:off x="225777" y="1711951"/>
            <a:ext cx="11740445" cy="1477328"/>
          </a:xfrm>
          <a:prstGeom prst="rect">
            <a:avLst/>
          </a:prstGeom>
          <a:noFill/>
        </p:spPr>
        <p:txBody>
          <a:bodyPr wrap="square" rtlCol="0">
            <a:spAutoFit/>
          </a:bodyPr>
          <a:lstStyle/>
          <a:p>
            <a:r>
              <a:rPr lang="it-IT" dirty="0"/>
              <a:t>Nello sviluppo tradizionale, le credenziali sensibili come la password del database o le chiavi API vengono spesso scritte in chiaro nei file di configurazione (</a:t>
            </a:r>
            <a:r>
              <a:rPr lang="it-IT" dirty="0" err="1"/>
              <a:t>application.properties</a:t>
            </a:r>
            <a:r>
              <a:rPr lang="it-IT" dirty="0"/>
              <a:t>) o nelle variabili d'ambiente statiche. Questa pratica, nota come '</a:t>
            </a:r>
            <a:r>
              <a:rPr lang="it-IT" dirty="0" err="1"/>
              <a:t>Hardcoding</a:t>
            </a:r>
            <a:r>
              <a:rPr lang="it-IT" dirty="0"/>
              <a:t>', è una vulnerabilità critica: se un attaccante accede al repository di codice (</a:t>
            </a:r>
            <a:r>
              <a:rPr lang="it-IT" dirty="0" err="1"/>
              <a:t>Git</a:t>
            </a:r>
            <a:r>
              <a:rPr lang="it-IT" dirty="0"/>
              <a:t>) o al server, ottiene immediatamente le chiavi del regno. Per il nostro progetto, abbiamo deciso di eliminare completamente questo rischio adottando un approccio '</a:t>
            </a:r>
            <a:r>
              <a:rPr lang="it-IT" dirty="0" err="1"/>
              <a:t>Secretless</a:t>
            </a:r>
            <a:r>
              <a:rPr lang="it-IT" dirty="0"/>
              <a:t> </a:t>
            </a:r>
            <a:r>
              <a:rPr lang="it-IT" dirty="0" err="1"/>
              <a:t>application</a:t>
            </a:r>
            <a:r>
              <a:rPr lang="it-IT" dirty="0"/>
              <a:t> code'.</a:t>
            </a:r>
          </a:p>
        </p:txBody>
      </p:sp>
      <p:pic>
        <p:nvPicPr>
          <p:cNvPr id="7" name="Immagine 6">
            <a:extLst>
              <a:ext uri="{FF2B5EF4-FFF2-40B4-BE49-F238E27FC236}">
                <a16:creationId xmlns:a16="http://schemas.microsoft.com/office/drawing/2014/main" id="{087CE3A5-34B4-80BE-8BA6-A736545D4EFD}"/>
              </a:ext>
            </a:extLst>
          </p:cNvPr>
          <p:cNvPicPr>
            <a:picLocks noChangeAspect="1"/>
          </p:cNvPicPr>
          <p:nvPr/>
        </p:nvPicPr>
        <p:blipFill>
          <a:blip r:embed="rId2"/>
          <a:stretch>
            <a:fillRect/>
          </a:stretch>
        </p:blipFill>
        <p:spPr>
          <a:xfrm>
            <a:off x="2762220" y="3668722"/>
            <a:ext cx="6667555" cy="787983"/>
          </a:xfrm>
          <a:prstGeom prst="rect">
            <a:avLst/>
          </a:prstGeom>
        </p:spPr>
      </p:pic>
      <p:sp>
        <p:nvSpPr>
          <p:cNvPr id="9" name="CasellaDiTesto 8">
            <a:extLst>
              <a:ext uri="{FF2B5EF4-FFF2-40B4-BE49-F238E27FC236}">
                <a16:creationId xmlns:a16="http://schemas.microsoft.com/office/drawing/2014/main" id="{9A91077D-1C9E-A4D3-1B1F-0436D2BDA495}"/>
              </a:ext>
            </a:extLst>
          </p:cNvPr>
          <p:cNvSpPr txBox="1"/>
          <p:nvPr/>
        </p:nvSpPr>
        <p:spPr>
          <a:xfrm>
            <a:off x="4126087" y="4566816"/>
            <a:ext cx="5768623" cy="369332"/>
          </a:xfrm>
          <a:prstGeom prst="rect">
            <a:avLst/>
          </a:prstGeom>
          <a:noFill/>
        </p:spPr>
        <p:txBody>
          <a:bodyPr wrap="square" rtlCol="0">
            <a:spAutoFit/>
          </a:bodyPr>
          <a:lstStyle/>
          <a:p>
            <a:r>
              <a:rPr lang="it-IT" dirty="0"/>
              <a:t>ERRATO PASSWORD IN CHARO!</a:t>
            </a:r>
          </a:p>
        </p:txBody>
      </p:sp>
    </p:spTree>
    <p:extLst>
      <p:ext uri="{BB962C8B-B14F-4D97-AF65-F5344CB8AC3E}">
        <p14:creationId xmlns:p14="http://schemas.microsoft.com/office/powerpoint/2010/main" val="768501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38F895-8765-CEE4-A439-5251D6C17B56}"/>
              </a:ext>
            </a:extLst>
          </p:cNvPr>
          <p:cNvSpPr>
            <a:spLocks noGrp="1"/>
          </p:cNvSpPr>
          <p:nvPr>
            <p:ph type="title"/>
          </p:nvPr>
        </p:nvSpPr>
        <p:spPr>
          <a:xfrm>
            <a:off x="4964715" y="1170467"/>
            <a:ext cx="2262567" cy="663600"/>
          </a:xfrm>
        </p:spPr>
        <p:txBody>
          <a:bodyPr>
            <a:normAutofit fontScale="90000"/>
          </a:bodyPr>
          <a:lstStyle/>
          <a:p>
            <a:r>
              <a:rPr lang="it-IT" sz="4000" dirty="0">
                <a:latin typeface="Aharoni" panose="02010803020104030203" pitchFamily="2" charset="-79"/>
                <a:cs typeface="Aharoni" panose="02010803020104030203" pitchFamily="2" charset="-79"/>
              </a:rPr>
              <a:t>APACHE</a:t>
            </a:r>
          </a:p>
        </p:txBody>
      </p:sp>
      <p:sp>
        <p:nvSpPr>
          <p:cNvPr id="3" name="CasellaDiTesto 2">
            <a:extLst>
              <a:ext uri="{FF2B5EF4-FFF2-40B4-BE49-F238E27FC236}">
                <a16:creationId xmlns:a16="http://schemas.microsoft.com/office/drawing/2014/main" id="{0891142E-54A3-85A4-4B46-02A7B84804E8}"/>
              </a:ext>
            </a:extLst>
          </p:cNvPr>
          <p:cNvSpPr txBox="1"/>
          <p:nvPr/>
        </p:nvSpPr>
        <p:spPr>
          <a:xfrm>
            <a:off x="860322" y="2839907"/>
            <a:ext cx="10471355" cy="997196"/>
          </a:xfrm>
          <a:prstGeom prst="rect">
            <a:avLst/>
          </a:prstGeom>
          <a:noFill/>
        </p:spPr>
        <p:txBody>
          <a:bodyPr wrap="square" rtlCol="0">
            <a:spAutoFit/>
          </a:bodyPr>
          <a:lstStyle/>
          <a:p>
            <a:r>
              <a:rPr lang="it-IT" sz="1470" dirty="0">
                <a:latin typeface="Montserrat" panose="00000500000000000000" pitchFamily="2" charset="0"/>
              </a:rPr>
              <a:t>Apache è un web server open-source che gestisce le richieste HTTP e HTTPS dei browser, inviando contenuti web agli utenti. È uno dei server più diffusi al mondo e permette di ospitare siti web, applicazioni e servizi. Essendo esposto su Internet, deve essere configurato e protetto adeguatamente tramite SSL/TLS, moduli sicuri e linee guida di sicurezza.</a:t>
            </a:r>
          </a:p>
        </p:txBody>
      </p:sp>
    </p:spTree>
    <p:extLst>
      <p:ext uri="{BB962C8B-B14F-4D97-AF65-F5344CB8AC3E}">
        <p14:creationId xmlns:p14="http://schemas.microsoft.com/office/powerpoint/2010/main" val="3722395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C8A2EDD-5A6F-57CA-6485-76D8F8605E61}"/>
              </a:ext>
            </a:extLst>
          </p:cNvPr>
          <p:cNvSpPr txBox="1"/>
          <p:nvPr/>
        </p:nvSpPr>
        <p:spPr>
          <a:xfrm>
            <a:off x="259644" y="428979"/>
            <a:ext cx="11469512" cy="553998"/>
          </a:xfrm>
          <a:prstGeom prst="rect">
            <a:avLst/>
          </a:prstGeom>
          <a:noFill/>
        </p:spPr>
        <p:txBody>
          <a:bodyPr wrap="square" rtlCol="0">
            <a:spAutoFit/>
          </a:bodyPr>
          <a:lstStyle/>
          <a:p>
            <a:r>
              <a:rPr lang="en-US" sz="3000" dirty="0" err="1">
                <a:latin typeface="ADLaM Display" panose="02010000000000000000" pitchFamily="2" charset="0"/>
                <a:ea typeface="ADLaM Display" panose="02010000000000000000" pitchFamily="2" charset="0"/>
                <a:cs typeface="ADLaM Display" panose="02010000000000000000" pitchFamily="2" charset="0"/>
              </a:rPr>
              <a:t>HashiCorp</a:t>
            </a:r>
            <a:r>
              <a:rPr lang="en-US" sz="3000" dirty="0">
                <a:latin typeface="ADLaM Display" panose="02010000000000000000" pitchFamily="2" charset="0"/>
                <a:ea typeface="ADLaM Display" panose="02010000000000000000" pitchFamily="2" charset="0"/>
                <a:cs typeface="ADLaM Display" panose="02010000000000000000" pitchFamily="2" charset="0"/>
              </a:rPr>
              <a:t> Vault: Centralized Secrets Management</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CasellaDiTesto 4">
            <a:extLst>
              <a:ext uri="{FF2B5EF4-FFF2-40B4-BE49-F238E27FC236}">
                <a16:creationId xmlns:a16="http://schemas.microsoft.com/office/drawing/2014/main" id="{C8DFDC95-31C4-D77F-03C0-15176B85CE11}"/>
              </a:ext>
            </a:extLst>
          </p:cNvPr>
          <p:cNvSpPr txBox="1"/>
          <p:nvPr/>
        </p:nvSpPr>
        <p:spPr>
          <a:xfrm>
            <a:off x="316088" y="982977"/>
            <a:ext cx="11356623" cy="1200329"/>
          </a:xfrm>
          <a:prstGeom prst="rect">
            <a:avLst/>
          </a:prstGeom>
          <a:noFill/>
        </p:spPr>
        <p:txBody>
          <a:bodyPr wrap="square" rtlCol="0">
            <a:spAutoFit/>
          </a:bodyPr>
          <a:lstStyle/>
          <a:p>
            <a:r>
              <a:rPr lang="it-IT" dirty="0"/>
              <a:t>Abbiamo introdotto </a:t>
            </a:r>
            <a:r>
              <a:rPr lang="it-IT" dirty="0" err="1"/>
              <a:t>HashiCorp</a:t>
            </a:r>
            <a:r>
              <a:rPr lang="it-IT" dirty="0"/>
              <a:t> </a:t>
            </a:r>
            <a:r>
              <a:rPr lang="it-IT" dirty="0" err="1"/>
              <a:t>Vault</a:t>
            </a:r>
            <a:r>
              <a:rPr lang="it-IT" dirty="0"/>
              <a:t> come gestore centralizzato dei segreti. </a:t>
            </a:r>
            <a:r>
              <a:rPr lang="it-IT" dirty="0" err="1"/>
              <a:t>Vault</a:t>
            </a:r>
            <a:r>
              <a:rPr lang="it-IT" dirty="0"/>
              <a:t> cripta i dati sensibili sia in transito che a riposo. Come si può vedere dallo screenshot, nel </a:t>
            </a:r>
            <a:r>
              <a:rPr lang="it-IT" dirty="0" err="1"/>
              <a:t>path</a:t>
            </a:r>
            <a:r>
              <a:rPr lang="it-IT" dirty="0"/>
              <a:t> secret/prenotazioni-app abbiamo archiviato la password del database e il client secret di </a:t>
            </a:r>
            <a:r>
              <a:rPr lang="it-IT" dirty="0" err="1"/>
              <a:t>Keycloak</a:t>
            </a:r>
            <a:r>
              <a:rPr lang="it-IT" dirty="0"/>
              <a:t>. Questi dati non esistono nel codice sorgente. Esistono solo all'interno del </a:t>
            </a:r>
            <a:r>
              <a:rPr lang="it-IT" dirty="0" err="1"/>
              <a:t>Vault</a:t>
            </a:r>
            <a:r>
              <a:rPr lang="it-IT" dirty="0"/>
              <a:t>, protetti da policy di accesso rigorose.</a:t>
            </a:r>
          </a:p>
        </p:txBody>
      </p:sp>
      <p:pic>
        <p:nvPicPr>
          <p:cNvPr id="6" name="Immagine 5">
            <a:extLst>
              <a:ext uri="{FF2B5EF4-FFF2-40B4-BE49-F238E27FC236}">
                <a16:creationId xmlns:a16="http://schemas.microsoft.com/office/drawing/2014/main" id="{E4EF6FC1-5B7C-0ADB-1809-D4DD11485C31}"/>
              </a:ext>
            </a:extLst>
          </p:cNvPr>
          <p:cNvPicPr>
            <a:picLocks noChangeAspect="1"/>
          </p:cNvPicPr>
          <p:nvPr/>
        </p:nvPicPr>
        <p:blipFill>
          <a:blip r:embed="rId2"/>
          <a:stretch>
            <a:fillRect/>
          </a:stretch>
        </p:blipFill>
        <p:spPr>
          <a:xfrm>
            <a:off x="1636888" y="2183306"/>
            <a:ext cx="8492811" cy="4499716"/>
          </a:xfrm>
          <a:prstGeom prst="rect">
            <a:avLst/>
          </a:prstGeom>
        </p:spPr>
      </p:pic>
    </p:spTree>
    <p:extLst>
      <p:ext uri="{BB962C8B-B14F-4D97-AF65-F5344CB8AC3E}">
        <p14:creationId xmlns:p14="http://schemas.microsoft.com/office/powerpoint/2010/main" val="3947347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9848DF22-F856-D8CD-3E43-E5942A043549}"/>
              </a:ext>
            </a:extLst>
          </p:cNvPr>
          <p:cNvSpPr>
            <a:spLocks noGrp="1"/>
          </p:cNvSpPr>
          <p:nvPr>
            <p:ph type="title"/>
          </p:nvPr>
        </p:nvSpPr>
        <p:spPr>
          <a:xfrm>
            <a:off x="258621" y="459270"/>
            <a:ext cx="11414090" cy="663600"/>
          </a:xfrm>
        </p:spPr>
        <p:txBody>
          <a:bodyPr/>
          <a:lstStyle/>
          <a:p>
            <a:r>
              <a:rPr lang="it-IT" dirty="0" err="1">
                <a:latin typeface="ADLaM Display" panose="02010000000000000000" pitchFamily="2" charset="0"/>
                <a:ea typeface="ADLaM Display" panose="02010000000000000000" pitchFamily="2" charset="0"/>
                <a:cs typeface="ADLaM Display" panose="02010000000000000000" pitchFamily="2" charset="0"/>
              </a:rPr>
              <a:t>Hardening</a:t>
            </a:r>
            <a:r>
              <a:rPr lang="it-IT" dirty="0">
                <a:latin typeface="ADLaM Display" panose="02010000000000000000" pitchFamily="2" charset="0"/>
                <a:ea typeface="ADLaM Display" panose="02010000000000000000" pitchFamily="2" charset="0"/>
                <a:cs typeface="ADLaM Display" panose="02010000000000000000" pitchFamily="2" charset="0"/>
              </a:rPr>
              <a:t> Infrastrutturale: </a:t>
            </a:r>
            <a:r>
              <a:rPr lang="it-IT" dirty="0" err="1">
                <a:latin typeface="ADLaM Display" panose="02010000000000000000" pitchFamily="2" charset="0"/>
                <a:ea typeface="ADLaM Display" panose="02010000000000000000" pitchFamily="2" charset="0"/>
                <a:cs typeface="ADLaM Display" panose="02010000000000000000" pitchFamily="2" charset="0"/>
              </a:rPr>
              <a:t>Vault</a:t>
            </a:r>
            <a:r>
              <a:rPr lang="it-IT" dirty="0">
                <a:latin typeface="ADLaM Display" panose="02010000000000000000" pitchFamily="2" charset="0"/>
                <a:ea typeface="ADLaM Display" panose="02010000000000000000" pitchFamily="2" charset="0"/>
                <a:cs typeface="ADLaM Display" panose="02010000000000000000" pitchFamily="2" charset="0"/>
              </a:rPr>
              <a:t> su Docker Desktop (WSL2)</a:t>
            </a:r>
          </a:p>
        </p:txBody>
      </p:sp>
      <p:pic>
        <p:nvPicPr>
          <p:cNvPr id="7" name="Immagine 6">
            <a:extLst>
              <a:ext uri="{FF2B5EF4-FFF2-40B4-BE49-F238E27FC236}">
                <a16:creationId xmlns:a16="http://schemas.microsoft.com/office/drawing/2014/main" id="{DBCFB9C4-60B4-4430-569F-4D559924B2A2}"/>
              </a:ext>
            </a:extLst>
          </p:cNvPr>
          <p:cNvPicPr>
            <a:picLocks noChangeAspect="1"/>
          </p:cNvPicPr>
          <p:nvPr/>
        </p:nvPicPr>
        <p:blipFill>
          <a:blip r:embed="rId2"/>
          <a:stretch>
            <a:fillRect/>
          </a:stretch>
        </p:blipFill>
        <p:spPr>
          <a:xfrm>
            <a:off x="214489" y="4148530"/>
            <a:ext cx="11763022" cy="1181931"/>
          </a:xfrm>
          <a:prstGeom prst="rect">
            <a:avLst/>
          </a:prstGeom>
        </p:spPr>
      </p:pic>
      <p:sp>
        <p:nvSpPr>
          <p:cNvPr id="8" name="CasellaDiTesto 7">
            <a:extLst>
              <a:ext uri="{FF2B5EF4-FFF2-40B4-BE49-F238E27FC236}">
                <a16:creationId xmlns:a16="http://schemas.microsoft.com/office/drawing/2014/main" id="{A9E3081F-8F69-7567-59F6-AA3A1C6E4131}"/>
              </a:ext>
            </a:extLst>
          </p:cNvPr>
          <p:cNvSpPr txBox="1"/>
          <p:nvPr/>
        </p:nvSpPr>
        <p:spPr>
          <a:xfrm>
            <a:off x="146756" y="1122870"/>
            <a:ext cx="11672711" cy="3139321"/>
          </a:xfrm>
          <a:prstGeom prst="rect">
            <a:avLst/>
          </a:prstGeom>
          <a:noFill/>
        </p:spPr>
        <p:txBody>
          <a:bodyPr wrap="square" rtlCol="0">
            <a:spAutoFit/>
          </a:bodyPr>
          <a:lstStyle/>
          <a:p>
            <a:r>
              <a:rPr lang="it-IT" dirty="0"/>
              <a:t>Per l'esecuzione locale, utilizziamo </a:t>
            </a:r>
            <a:r>
              <a:rPr lang="it-IT" b="1" dirty="0"/>
              <a:t>Docker Desktop su Windows</a:t>
            </a:r>
            <a:r>
              <a:rPr lang="it-IT" dirty="0"/>
              <a:t>. Anche se il sistema ospitante è Windows, i nostri container vengono eseguiti all'interno del sottosistema </a:t>
            </a:r>
            <a:r>
              <a:rPr lang="it-IT" b="1" dirty="0"/>
              <a:t>WSL2 (Windows Subsystem for Linux)</a:t>
            </a:r>
            <a:r>
              <a:rPr lang="it-IT" dirty="0"/>
              <a:t>. Questo è un dettaglio architetturale importante per la sicurezza di </a:t>
            </a:r>
            <a:r>
              <a:rPr lang="it-IT" dirty="0" err="1"/>
              <a:t>Vault</a:t>
            </a:r>
            <a:r>
              <a:rPr lang="it-IT" dirty="0"/>
              <a:t>.</a:t>
            </a:r>
          </a:p>
          <a:p>
            <a:r>
              <a:rPr lang="it-IT" dirty="0"/>
              <a:t>Come si può vedere nel file di definizione </a:t>
            </a:r>
            <a:r>
              <a:rPr lang="it-IT" dirty="0" err="1"/>
              <a:t>docker-compose.yml</a:t>
            </a:r>
            <a:r>
              <a:rPr lang="it-IT" dirty="0"/>
              <a:t>, abbiamo esplicitamente richiesto la capability </a:t>
            </a:r>
            <a:r>
              <a:rPr lang="it-IT" dirty="0" err="1"/>
              <a:t>cap_add</a:t>
            </a:r>
            <a:r>
              <a:rPr lang="it-IT" dirty="0"/>
              <a:t>: IPC_LOCK. Questa è fondamentale perché istruisce il kernel Linux virtualizzato (che ospita il container) a utilizzare la </a:t>
            </a:r>
            <a:r>
              <a:rPr lang="it-IT" dirty="0" err="1"/>
              <a:t>syscall</a:t>
            </a:r>
            <a:r>
              <a:rPr lang="it-IT" dirty="0"/>
              <a:t> </a:t>
            </a:r>
            <a:r>
              <a:rPr lang="it-IT" dirty="0" err="1"/>
              <a:t>mlock</a:t>
            </a:r>
            <a:r>
              <a:rPr lang="it-IT" dirty="0"/>
              <a:t>. Questo 'blocca' le pagine di memoria contenenti le chiavi di decrittazione di </a:t>
            </a:r>
            <a:r>
              <a:rPr lang="it-IT" dirty="0" err="1"/>
              <a:t>Vault</a:t>
            </a:r>
            <a:r>
              <a:rPr lang="it-IT" dirty="0"/>
              <a:t> nella RAM, impedendo che vengano scritte nella partizione di </a:t>
            </a:r>
            <a:r>
              <a:rPr lang="it-IT" b="1" dirty="0"/>
              <a:t>Swap</a:t>
            </a:r>
            <a:r>
              <a:rPr lang="it-IT" dirty="0"/>
              <a:t> del sottosistema Linux. Senza questa direttiva, in caso di saturazione della memoria, le chiavi crittografiche 'master' potrebbero finire scritte in chiaro sul disco rigido, dove potrebbero essere recuperate con tecniche di </a:t>
            </a:r>
            <a:r>
              <a:rPr lang="it-IT" dirty="0" err="1"/>
              <a:t>forensic</a:t>
            </a:r>
            <a:r>
              <a:rPr lang="it-IT" dirty="0"/>
              <a:t>. Con IPC_LOCK, garantiamo che i segreti vivano sempre e solo nella memoria volatile.</a:t>
            </a:r>
          </a:p>
          <a:p>
            <a:endParaRPr lang="it-IT" dirty="0"/>
          </a:p>
        </p:txBody>
      </p:sp>
    </p:spTree>
    <p:extLst>
      <p:ext uri="{BB962C8B-B14F-4D97-AF65-F5344CB8AC3E}">
        <p14:creationId xmlns:p14="http://schemas.microsoft.com/office/powerpoint/2010/main" val="2031158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1C2DF756-CDAA-4769-0BA9-B966AD1F2995}"/>
              </a:ext>
            </a:extLst>
          </p:cNvPr>
          <p:cNvSpPr>
            <a:spLocks noGrp="1"/>
          </p:cNvSpPr>
          <p:nvPr>
            <p:ph type="title"/>
          </p:nvPr>
        </p:nvSpPr>
        <p:spPr>
          <a:xfrm>
            <a:off x="349955" y="346381"/>
            <a:ext cx="11729156"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Integrazione Spring Cloud </a:t>
            </a:r>
            <a:r>
              <a:rPr lang="it-IT" dirty="0" err="1">
                <a:latin typeface="ADLaM Display" panose="02010000000000000000" pitchFamily="2" charset="0"/>
                <a:ea typeface="ADLaM Display" panose="02010000000000000000" pitchFamily="2" charset="0"/>
                <a:cs typeface="ADLaM Display" panose="02010000000000000000" pitchFamily="2" charset="0"/>
              </a:rPr>
              <a:t>Vault</a:t>
            </a:r>
            <a:r>
              <a:rPr lang="it-IT" dirty="0">
                <a:latin typeface="ADLaM Display" panose="02010000000000000000" pitchFamily="2" charset="0"/>
                <a:ea typeface="ADLaM Display" panose="02010000000000000000" pitchFamily="2" charset="0"/>
                <a:cs typeface="ADLaM Display" panose="02010000000000000000" pitchFamily="2" charset="0"/>
              </a:rPr>
              <a:t>: Iniezione a Runtime</a:t>
            </a:r>
          </a:p>
        </p:txBody>
      </p:sp>
      <p:sp>
        <p:nvSpPr>
          <p:cNvPr id="6" name="CasellaDiTesto 5">
            <a:extLst>
              <a:ext uri="{FF2B5EF4-FFF2-40B4-BE49-F238E27FC236}">
                <a16:creationId xmlns:a16="http://schemas.microsoft.com/office/drawing/2014/main" id="{4F78E1E0-F43F-A09F-2DC7-C8024F3F7764}"/>
              </a:ext>
            </a:extLst>
          </p:cNvPr>
          <p:cNvSpPr txBox="1"/>
          <p:nvPr/>
        </p:nvSpPr>
        <p:spPr>
          <a:xfrm>
            <a:off x="101600" y="1009981"/>
            <a:ext cx="11977511" cy="1477328"/>
          </a:xfrm>
          <a:prstGeom prst="rect">
            <a:avLst/>
          </a:prstGeom>
          <a:noFill/>
        </p:spPr>
        <p:txBody>
          <a:bodyPr wrap="square" rtlCol="0">
            <a:spAutoFit/>
          </a:bodyPr>
          <a:lstStyle/>
          <a:p>
            <a:r>
              <a:rPr lang="it-IT" dirty="0"/>
              <a:t>Nel lato applicazione, utilizziamo la libreria Spring Cloud </a:t>
            </a:r>
            <a:r>
              <a:rPr lang="it-IT" dirty="0" err="1"/>
              <a:t>Vault</a:t>
            </a:r>
            <a:r>
              <a:rPr lang="it-IT" dirty="0"/>
              <a:t>. Nel file </a:t>
            </a:r>
            <a:r>
              <a:rPr lang="it-IT" dirty="0" err="1"/>
              <a:t>application.properties</a:t>
            </a:r>
            <a:r>
              <a:rPr lang="it-IT" dirty="0"/>
              <a:t>, invece delle password reali, usiamo dei </a:t>
            </a:r>
            <a:r>
              <a:rPr lang="it-IT" dirty="0" err="1"/>
              <a:t>placeholder</a:t>
            </a:r>
            <a:r>
              <a:rPr lang="it-IT" dirty="0"/>
              <a:t>. La direttiva chiave è </a:t>
            </a:r>
            <a:r>
              <a:rPr lang="it-IT" dirty="0" err="1"/>
              <a:t>spring.config.import</a:t>
            </a:r>
            <a:r>
              <a:rPr lang="it-IT" dirty="0"/>
              <a:t>=</a:t>
            </a:r>
            <a:r>
              <a:rPr lang="it-IT" dirty="0" err="1"/>
              <a:t>vault</a:t>
            </a:r>
            <a:r>
              <a:rPr lang="it-IT" dirty="0"/>
              <a:t>://. All'avvio dell'applicazione (fase di bootstrap), ancor prima di connettersi al database, Spring contatta </a:t>
            </a:r>
            <a:r>
              <a:rPr lang="it-IT" dirty="0" err="1"/>
              <a:t>Vault</a:t>
            </a:r>
            <a:r>
              <a:rPr lang="it-IT" dirty="0"/>
              <a:t>, si autentica tramite un token configurato in ambiente, scarica i segreti in memoria e sostituisce i </a:t>
            </a:r>
            <a:r>
              <a:rPr lang="it-IT" dirty="0" err="1"/>
              <a:t>placeholder</a:t>
            </a:r>
            <a:r>
              <a:rPr lang="it-IT" dirty="0"/>
              <a:t>. Se spegnessimo </a:t>
            </a:r>
            <a:r>
              <a:rPr lang="it-IT" dirty="0" err="1"/>
              <a:t>Vault</a:t>
            </a:r>
            <a:r>
              <a:rPr lang="it-IT" dirty="0"/>
              <a:t>, l'applicazione non partirebbe nemmeno: questo è un </a:t>
            </a:r>
            <a:r>
              <a:rPr lang="it-IT" dirty="0" err="1"/>
              <a:t>fail</a:t>
            </a:r>
            <a:r>
              <a:rPr lang="it-IT" dirty="0"/>
              <a:t>-safe secure by default.</a:t>
            </a:r>
          </a:p>
        </p:txBody>
      </p:sp>
      <p:pic>
        <p:nvPicPr>
          <p:cNvPr id="10" name="Immagine 9" descr="Immagine che contiene testo, Carattere, schermata, linea&#10;&#10;Il contenuto generato dall'IA potrebbe non essere corretto.">
            <a:extLst>
              <a:ext uri="{FF2B5EF4-FFF2-40B4-BE49-F238E27FC236}">
                <a16:creationId xmlns:a16="http://schemas.microsoft.com/office/drawing/2014/main" id="{C200AE17-9ACE-6E7A-6BAD-F8905B6D3410}"/>
              </a:ext>
            </a:extLst>
          </p:cNvPr>
          <p:cNvPicPr>
            <a:picLocks noChangeAspect="1"/>
          </p:cNvPicPr>
          <p:nvPr/>
        </p:nvPicPr>
        <p:blipFill>
          <a:blip r:embed="rId2"/>
          <a:stretch>
            <a:fillRect/>
          </a:stretch>
        </p:blipFill>
        <p:spPr>
          <a:xfrm>
            <a:off x="5850728" y="4370692"/>
            <a:ext cx="5458876" cy="622601"/>
          </a:xfrm>
          <a:prstGeom prst="rect">
            <a:avLst/>
          </a:prstGeom>
        </p:spPr>
      </p:pic>
      <p:pic>
        <p:nvPicPr>
          <p:cNvPr id="3" name="Immagine 2">
            <a:extLst>
              <a:ext uri="{FF2B5EF4-FFF2-40B4-BE49-F238E27FC236}">
                <a16:creationId xmlns:a16="http://schemas.microsoft.com/office/drawing/2014/main" id="{AD50E7EF-9DF0-FB44-9722-82E073C9A340}"/>
              </a:ext>
            </a:extLst>
          </p:cNvPr>
          <p:cNvPicPr>
            <a:picLocks noChangeAspect="1"/>
          </p:cNvPicPr>
          <p:nvPr/>
        </p:nvPicPr>
        <p:blipFill>
          <a:blip r:embed="rId3">
            <a:extLst>
              <a:ext uri="{28A0092B-C50C-407E-A947-70E740481C1C}">
                <a14:useLocalDpi xmlns:a14="http://schemas.microsoft.com/office/drawing/2010/main" val="0"/>
              </a:ext>
            </a:extLst>
          </a:blip>
          <a:srcRect l="25139" t="5607" r="29562" b="46644"/>
          <a:stretch>
            <a:fillRect/>
          </a:stretch>
        </p:blipFill>
        <p:spPr>
          <a:xfrm>
            <a:off x="101600" y="2755607"/>
            <a:ext cx="5458876" cy="3236633"/>
          </a:xfrm>
          <a:prstGeom prst="rect">
            <a:avLst/>
          </a:prstGeom>
        </p:spPr>
      </p:pic>
    </p:spTree>
    <p:extLst>
      <p:ext uri="{BB962C8B-B14F-4D97-AF65-F5344CB8AC3E}">
        <p14:creationId xmlns:p14="http://schemas.microsoft.com/office/powerpoint/2010/main" val="988708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BD6E0D9-A1DA-2395-AFF6-F92BEE140EF3}"/>
              </a:ext>
            </a:extLst>
          </p:cNvPr>
          <p:cNvSpPr txBox="1"/>
          <p:nvPr/>
        </p:nvSpPr>
        <p:spPr>
          <a:xfrm>
            <a:off x="208844" y="1339485"/>
            <a:ext cx="11774311" cy="553998"/>
          </a:xfrm>
          <a:prstGeom prst="rect">
            <a:avLst/>
          </a:prstGeom>
          <a:noFill/>
        </p:spPr>
        <p:txBody>
          <a:bodyPr wrap="square" rtlCol="0">
            <a:spAutoFit/>
          </a:bodyPr>
          <a:lstStyle/>
          <a:p>
            <a:pPr algn="ctr"/>
            <a:r>
              <a:rPr lang="it-IT" sz="3000" dirty="0">
                <a:latin typeface="ADLaM Display" panose="02010000000000000000" pitchFamily="2" charset="0"/>
                <a:ea typeface="ADLaM Display" panose="02010000000000000000" pitchFamily="2" charset="0"/>
                <a:cs typeface="ADLaM Display" panose="02010000000000000000" pitchFamily="2" charset="0"/>
              </a:rPr>
              <a:t>Persistenza Dati: </a:t>
            </a:r>
            <a:r>
              <a:rPr lang="it-IT" sz="3000" dirty="0" err="1">
                <a:latin typeface="ADLaM Display" panose="02010000000000000000" pitchFamily="2" charset="0"/>
                <a:ea typeface="ADLaM Display" panose="02010000000000000000" pitchFamily="2" charset="0"/>
                <a:cs typeface="ADLaM Display" panose="02010000000000000000" pitchFamily="2" charset="0"/>
              </a:rPr>
              <a:t>PostgreSQL</a:t>
            </a:r>
            <a:r>
              <a:rPr lang="it-IT" sz="3000" dirty="0">
                <a:latin typeface="ADLaM Display" panose="02010000000000000000" pitchFamily="2" charset="0"/>
                <a:ea typeface="ADLaM Display" panose="02010000000000000000" pitchFamily="2" charset="0"/>
                <a:cs typeface="ADLaM Display" panose="02010000000000000000" pitchFamily="2" charset="0"/>
              </a:rPr>
              <a:t> su Docker</a:t>
            </a:r>
          </a:p>
        </p:txBody>
      </p:sp>
      <p:sp>
        <p:nvSpPr>
          <p:cNvPr id="5" name="CasellaDiTesto 4">
            <a:extLst>
              <a:ext uri="{FF2B5EF4-FFF2-40B4-BE49-F238E27FC236}">
                <a16:creationId xmlns:a16="http://schemas.microsoft.com/office/drawing/2014/main" id="{6067F948-4DEF-CB5E-8793-33E2A6EE33A9}"/>
              </a:ext>
            </a:extLst>
          </p:cNvPr>
          <p:cNvSpPr txBox="1"/>
          <p:nvPr/>
        </p:nvSpPr>
        <p:spPr>
          <a:xfrm>
            <a:off x="220132" y="2145731"/>
            <a:ext cx="11796889" cy="2031325"/>
          </a:xfrm>
          <a:prstGeom prst="rect">
            <a:avLst/>
          </a:prstGeom>
          <a:noFill/>
        </p:spPr>
        <p:txBody>
          <a:bodyPr wrap="square" rtlCol="0">
            <a:spAutoFit/>
          </a:bodyPr>
          <a:lstStyle/>
          <a:p>
            <a:r>
              <a:rPr lang="it-IT" dirty="0"/>
              <a:t>Per la persistenza dei dati di business (prenotazioni e anagrafica aule), ci affidiamo a </a:t>
            </a:r>
            <a:r>
              <a:rPr lang="it-IT" b="1" dirty="0" err="1"/>
              <a:t>PostgreSQL</a:t>
            </a:r>
            <a:r>
              <a:rPr lang="it-IT" dirty="0"/>
              <a:t>, eseguito in un container isolato.</a:t>
            </a:r>
          </a:p>
          <a:p>
            <a:r>
              <a:rPr lang="it-IT" dirty="0"/>
              <a:t>Abbiamo applicato un principio di sicurezza fondamentale:</a:t>
            </a:r>
          </a:p>
          <a:p>
            <a:pPr marL="285750" indent="-285750">
              <a:buFont typeface="Arial" panose="020B0604020202020204" pitchFamily="34" charset="0"/>
              <a:buChar char="•"/>
            </a:pPr>
            <a:r>
              <a:rPr lang="it-IT" b="1" dirty="0"/>
              <a:t>Segregazione dei Dati:</a:t>
            </a:r>
            <a:r>
              <a:rPr lang="it-IT" dirty="0"/>
              <a:t> Questo database </a:t>
            </a:r>
            <a:r>
              <a:rPr lang="it-IT" i="1" dirty="0"/>
              <a:t>non contiene</a:t>
            </a:r>
            <a:r>
              <a:rPr lang="it-IT" dirty="0"/>
              <a:t> le password degli utenti. Le credenziali e i dati sensibili di identità sono esclusivamente dentro </a:t>
            </a:r>
            <a:r>
              <a:rPr lang="it-IT" dirty="0" err="1"/>
              <a:t>Keycloak</a:t>
            </a:r>
            <a:r>
              <a:rPr lang="it-IT" dirty="0"/>
              <a:t>. Se questo database venisse compromesso, l'attaccante vedrebbe solo chi ha prenotato cosa, ma non potrebbe rubare le identità per accedere ad altri sistemi.</a:t>
            </a:r>
          </a:p>
          <a:p>
            <a:endParaRPr lang="it-IT" dirty="0"/>
          </a:p>
        </p:txBody>
      </p:sp>
    </p:spTree>
    <p:extLst>
      <p:ext uri="{BB962C8B-B14F-4D97-AF65-F5344CB8AC3E}">
        <p14:creationId xmlns:p14="http://schemas.microsoft.com/office/powerpoint/2010/main" val="327756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20182A8E-31CA-27E5-6062-A2B44B46656B}"/>
              </a:ext>
            </a:extLst>
          </p:cNvPr>
          <p:cNvSpPr txBox="1"/>
          <p:nvPr/>
        </p:nvSpPr>
        <p:spPr>
          <a:xfrm>
            <a:off x="248355" y="1682045"/>
            <a:ext cx="11277600" cy="553998"/>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Secure Database Access: Network &amp; ORM</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CasellaDiTesto 4">
            <a:extLst>
              <a:ext uri="{FF2B5EF4-FFF2-40B4-BE49-F238E27FC236}">
                <a16:creationId xmlns:a16="http://schemas.microsoft.com/office/drawing/2014/main" id="{64503506-9A60-F1C9-6F3B-797E91E8FD5D}"/>
              </a:ext>
            </a:extLst>
          </p:cNvPr>
          <p:cNvSpPr txBox="1"/>
          <p:nvPr/>
        </p:nvSpPr>
        <p:spPr>
          <a:xfrm>
            <a:off x="400755" y="2690336"/>
            <a:ext cx="11390489" cy="1477328"/>
          </a:xfrm>
          <a:prstGeom prst="rect">
            <a:avLst/>
          </a:prstGeom>
          <a:noFill/>
        </p:spPr>
        <p:txBody>
          <a:bodyPr wrap="square" rtlCol="0">
            <a:spAutoFit/>
          </a:bodyPr>
          <a:lstStyle/>
          <a:p>
            <a:r>
              <a:rPr lang="it-IT" dirty="0"/>
              <a:t>Come garantiamo che l'accesso al database sia sicuro? Lavoriamo su tre livelli di difesa:</a:t>
            </a:r>
          </a:p>
          <a:p>
            <a:pPr marL="285750" indent="-285750">
              <a:buFont typeface="Arial" panose="020B0604020202020204" pitchFamily="34" charset="0"/>
              <a:buChar char="•"/>
            </a:pPr>
            <a:r>
              <a:rPr lang="it-IT" b="1" dirty="0"/>
              <a:t>Network </a:t>
            </a:r>
            <a:r>
              <a:rPr lang="it-IT" b="1" dirty="0" err="1"/>
              <a:t>Isolation</a:t>
            </a:r>
            <a:r>
              <a:rPr lang="it-IT" b="1" dirty="0"/>
              <a:t>:</a:t>
            </a:r>
            <a:r>
              <a:rPr lang="it-IT" dirty="0"/>
              <a:t> Come accennato nell'architettura, il database non espone la porta 5432 su Internet. È raggiungibile </a:t>
            </a:r>
            <a:r>
              <a:rPr lang="it-IT" i="1" dirty="0"/>
              <a:t>solo</a:t>
            </a:r>
            <a:r>
              <a:rPr lang="it-IT" dirty="0"/>
              <a:t> dall'applicazione Spring Boot tramite la rete interna Docker.</a:t>
            </a:r>
          </a:p>
          <a:p>
            <a:pPr marL="285750" indent="-285750">
              <a:buFont typeface="Arial" panose="020B0604020202020204" pitchFamily="34" charset="0"/>
              <a:buChar char="•"/>
            </a:pPr>
            <a:r>
              <a:rPr lang="it-IT" b="1" dirty="0"/>
              <a:t>Secret Injection:</a:t>
            </a:r>
            <a:r>
              <a:rPr lang="it-IT" dirty="0"/>
              <a:t> L'applicazione non conosce la password del DB a tempo di compilazione. La stringa di connessione viene costruita a </a:t>
            </a:r>
            <a:r>
              <a:rPr lang="it-IT" dirty="0" err="1"/>
              <a:t>runtime</a:t>
            </a:r>
            <a:r>
              <a:rPr lang="it-IT" dirty="0"/>
              <a:t> con le credenziali fornite da </a:t>
            </a:r>
            <a:r>
              <a:rPr lang="it-IT" b="1" dirty="0" err="1"/>
              <a:t>Vault</a:t>
            </a:r>
            <a:r>
              <a:rPr lang="it-IT" dirty="0"/>
              <a:t> (variabile ${</a:t>
            </a:r>
            <a:r>
              <a:rPr lang="it-IT" dirty="0" err="1"/>
              <a:t>db_password</a:t>
            </a:r>
            <a:r>
              <a:rPr lang="it-IT" dirty="0"/>
              <a:t>}).</a:t>
            </a:r>
          </a:p>
        </p:txBody>
      </p:sp>
    </p:spTree>
    <p:extLst>
      <p:ext uri="{BB962C8B-B14F-4D97-AF65-F5344CB8AC3E}">
        <p14:creationId xmlns:p14="http://schemas.microsoft.com/office/powerpoint/2010/main" val="2661586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E49DD8E-6BDC-183B-43FB-70AD3A90DD8D}"/>
              </a:ext>
            </a:extLst>
          </p:cNvPr>
          <p:cNvSpPr txBox="1"/>
          <p:nvPr/>
        </p:nvSpPr>
        <p:spPr>
          <a:xfrm>
            <a:off x="214489" y="1603022"/>
            <a:ext cx="11763022" cy="4605866"/>
          </a:xfrm>
          <a:prstGeom prst="rect">
            <a:avLst/>
          </a:prstGeom>
          <a:noFill/>
        </p:spPr>
        <p:txBody>
          <a:bodyPr wrap="square" rtlCol="0">
            <a:spAutoFit/>
          </a:bodyPr>
          <a:lstStyle/>
          <a:p>
            <a:endParaRPr lang="it-IT" dirty="0"/>
          </a:p>
        </p:txBody>
      </p:sp>
      <p:sp>
        <p:nvSpPr>
          <p:cNvPr id="5" name="Titolo 1">
            <a:extLst>
              <a:ext uri="{FF2B5EF4-FFF2-40B4-BE49-F238E27FC236}">
                <a16:creationId xmlns:a16="http://schemas.microsoft.com/office/drawing/2014/main" id="{72BBF970-053B-A2AC-A8FB-31C79DF54C99}"/>
              </a:ext>
            </a:extLst>
          </p:cNvPr>
          <p:cNvSpPr>
            <a:spLocks noGrp="1"/>
          </p:cNvSpPr>
          <p:nvPr>
            <p:ph type="title"/>
          </p:nvPr>
        </p:nvSpPr>
        <p:spPr>
          <a:xfrm>
            <a:off x="214489" y="2179651"/>
            <a:ext cx="11763022" cy="3130597"/>
          </a:xfrm>
        </p:spPr>
        <p:txBody>
          <a:bodyPr/>
          <a:lstStyle/>
          <a:p>
            <a:pPr algn="l"/>
            <a:r>
              <a:rPr lang="it-IT" sz="1800" dirty="0">
                <a:latin typeface="+mn-lt"/>
              </a:rPr>
              <a:t>L'approccio metodologico adottato per la sicurezza del progetto si fonda sul principio del </a:t>
            </a:r>
            <a:r>
              <a:rPr lang="it-IT" sz="1800" b="1" dirty="0">
                <a:latin typeface="+mn-lt"/>
              </a:rPr>
              <a:t>disaccoppiamento</a:t>
            </a:r>
            <a:r>
              <a:rPr lang="it-IT" sz="1800" dirty="0">
                <a:latin typeface="+mn-lt"/>
              </a:rPr>
              <a:t> tra la logica applicativa e la gestione dell'identità. Invece di implementare meccanismi di autenticazione proprietari, il progetto aderisce strettamente agli standard industriali definiti dalla IETF e dalla </a:t>
            </a:r>
            <a:r>
              <a:rPr lang="it-IT" sz="1800" dirty="0" err="1">
                <a:latin typeface="+mn-lt"/>
              </a:rPr>
              <a:t>OpenID</a:t>
            </a:r>
            <a:r>
              <a:rPr lang="it-IT" sz="1800" dirty="0">
                <a:latin typeface="+mn-lt"/>
              </a:rPr>
              <a:t> Foundation.</a:t>
            </a:r>
            <a:br>
              <a:rPr lang="it-IT" sz="1800" dirty="0">
                <a:latin typeface="+mn-lt"/>
              </a:rPr>
            </a:br>
            <a:r>
              <a:rPr lang="it-IT" sz="1800" dirty="0">
                <a:latin typeface="+mn-lt"/>
              </a:rPr>
              <a:t>Facendo riferimento alla </a:t>
            </a:r>
            <a:r>
              <a:rPr lang="it-IT" sz="1800" b="1" dirty="0" err="1">
                <a:latin typeface="+mn-lt"/>
              </a:rPr>
              <a:t>Keycloak</a:t>
            </a:r>
            <a:r>
              <a:rPr lang="it-IT" sz="1800" b="1" dirty="0">
                <a:latin typeface="+mn-lt"/>
              </a:rPr>
              <a:t> Server Administration Guide</a:t>
            </a:r>
            <a:r>
              <a:rPr lang="it-IT" sz="1800" dirty="0">
                <a:latin typeface="+mn-lt"/>
              </a:rPr>
              <a:t>, abbiamo configurato un'architettura centralizzata dove l'applicazione agisce come </a:t>
            </a:r>
            <a:r>
              <a:rPr lang="it-IT" sz="1800" i="1" dirty="0" err="1">
                <a:latin typeface="+mn-lt"/>
              </a:rPr>
              <a:t>Relying</a:t>
            </a:r>
            <a:r>
              <a:rPr lang="it-IT" sz="1800" i="1" dirty="0">
                <a:latin typeface="+mn-lt"/>
              </a:rPr>
              <a:t> Party</a:t>
            </a:r>
            <a:r>
              <a:rPr lang="it-IT" sz="1800" dirty="0">
                <a:latin typeface="+mn-lt"/>
              </a:rPr>
              <a:t>, delegando interamente l'autenticazione all'Identity Provider. Questo è stato realizzato implementando il protocollo </a:t>
            </a:r>
            <a:r>
              <a:rPr lang="it-IT" sz="1800" b="1" dirty="0" err="1">
                <a:latin typeface="+mn-lt"/>
              </a:rPr>
              <a:t>OpenID</a:t>
            </a:r>
            <a:r>
              <a:rPr lang="it-IT" sz="1800" b="1" dirty="0">
                <a:latin typeface="+mn-lt"/>
              </a:rPr>
              <a:t> Connect (OIDC)</a:t>
            </a:r>
            <a:r>
              <a:rPr lang="it-IT" sz="1800" dirty="0">
                <a:latin typeface="+mn-lt"/>
              </a:rPr>
              <a:t> per l'identificazione certa dell'utente e </a:t>
            </a:r>
            <a:r>
              <a:rPr lang="it-IT" sz="1800" b="1" dirty="0" err="1">
                <a:latin typeface="+mn-lt"/>
              </a:rPr>
              <a:t>OAuth</a:t>
            </a:r>
            <a:r>
              <a:rPr lang="it-IT" sz="1800" b="1" dirty="0">
                <a:latin typeface="+mn-lt"/>
              </a:rPr>
              <a:t> 2.0</a:t>
            </a:r>
            <a:r>
              <a:rPr lang="it-IT" sz="1800" dirty="0">
                <a:latin typeface="+mn-lt"/>
              </a:rPr>
              <a:t> per la gestione granulare delle autorizzazioni.</a:t>
            </a:r>
            <a:br>
              <a:rPr lang="it-IT" sz="1800" dirty="0">
                <a:latin typeface="+mn-lt"/>
              </a:rPr>
            </a:br>
            <a:r>
              <a:rPr lang="it-IT" sz="1800" dirty="0">
                <a:latin typeface="+mn-lt"/>
              </a:rPr>
              <a:t>Questa scelta metodologica garantisce non solo l'interoperabilità del sistema, ma riduce drasticamente la superficie di attacco, poiché le credenziali dell'utente non vengono mai processate direttamente dal codice applicativo, ma gestite attraverso lo scambio sicuro di token (Token-</a:t>
            </a:r>
            <a:r>
              <a:rPr lang="it-IT" sz="1800" dirty="0" err="1">
                <a:latin typeface="+mn-lt"/>
              </a:rPr>
              <a:t>Based</a:t>
            </a:r>
            <a:r>
              <a:rPr lang="it-IT" sz="1800" dirty="0">
                <a:latin typeface="+mn-lt"/>
              </a:rPr>
              <a:t> Architecture) come indicato nel cap.10-</a:t>
            </a:r>
            <a:r>
              <a:rPr lang="it-IT" sz="1800" b="1" dirty="0">
                <a:latin typeface="+mn-lt"/>
              </a:rPr>
              <a:t>SSO </a:t>
            </a:r>
            <a:r>
              <a:rPr lang="it-IT" sz="1800" b="1" dirty="0" err="1">
                <a:latin typeface="+mn-lt"/>
              </a:rPr>
              <a:t>Protocols</a:t>
            </a:r>
            <a:r>
              <a:rPr lang="it-IT" sz="1800" dirty="0">
                <a:latin typeface="+mn-lt"/>
              </a:rPr>
              <a:t>.</a:t>
            </a:r>
            <a:br>
              <a:rPr lang="it-IT" sz="1800" dirty="0"/>
            </a:br>
            <a:endParaRPr lang="it-IT" sz="1800" dirty="0"/>
          </a:p>
        </p:txBody>
      </p:sp>
      <p:sp>
        <p:nvSpPr>
          <p:cNvPr id="6" name="CasellaDiTesto 5">
            <a:extLst>
              <a:ext uri="{FF2B5EF4-FFF2-40B4-BE49-F238E27FC236}">
                <a16:creationId xmlns:a16="http://schemas.microsoft.com/office/drawing/2014/main" id="{8E6F976A-6092-85C1-7D63-20F9BF5761C1}"/>
              </a:ext>
            </a:extLst>
          </p:cNvPr>
          <p:cNvSpPr txBox="1"/>
          <p:nvPr/>
        </p:nvSpPr>
        <p:spPr>
          <a:xfrm>
            <a:off x="4515555" y="1395404"/>
            <a:ext cx="3160889" cy="553998"/>
          </a:xfrm>
          <a:prstGeom prst="rect">
            <a:avLst/>
          </a:prstGeom>
          <a:noFill/>
        </p:spPr>
        <p:txBody>
          <a:bodyPr wrap="square" rtlCol="0">
            <a:spAutoFit/>
          </a:bodyPr>
          <a:lstStyle/>
          <a:p>
            <a:pPr algn="ctr"/>
            <a:r>
              <a:rPr lang="it-IT" sz="3000" dirty="0">
                <a:latin typeface="ADLaM Display" panose="02010000000000000000" pitchFamily="2" charset="0"/>
                <a:ea typeface="ADLaM Display" panose="02010000000000000000" pitchFamily="2" charset="0"/>
                <a:cs typeface="ADLaM Display" panose="02010000000000000000" pitchFamily="2" charset="0"/>
              </a:rPr>
              <a:t>METODOLOGIA</a:t>
            </a:r>
          </a:p>
        </p:txBody>
      </p:sp>
    </p:spTree>
    <p:extLst>
      <p:ext uri="{BB962C8B-B14F-4D97-AF65-F5344CB8AC3E}">
        <p14:creationId xmlns:p14="http://schemas.microsoft.com/office/powerpoint/2010/main" val="2507175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E86B695-D987-BF1B-F3C6-B8E55F3C54AF}"/>
              </a:ext>
            </a:extLst>
          </p:cNvPr>
          <p:cNvSpPr txBox="1"/>
          <p:nvPr/>
        </p:nvSpPr>
        <p:spPr>
          <a:xfrm>
            <a:off x="1828800" y="1436101"/>
            <a:ext cx="8105422" cy="553998"/>
          </a:xfrm>
          <a:prstGeom prst="rect">
            <a:avLst/>
          </a:prstGeom>
          <a:noFill/>
        </p:spPr>
        <p:txBody>
          <a:bodyPr wrap="square" rtlCol="0">
            <a:spAutoFit/>
          </a:bodyPr>
          <a:lstStyle/>
          <a:p>
            <a:pPr algn="ctr"/>
            <a:r>
              <a:rPr lang="it-IT" sz="3000" dirty="0">
                <a:latin typeface="ADLaM Display" panose="02010000000000000000" pitchFamily="2" charset="0"/>
                <a:ea typeface="ADLaM Display" panose="02010000000000000000" pitchFamily="2" charset="0"/>
                <a:cs typeface="ADLaM Display" panose="02010000000000000000" pitchFamily="2" charset="0"/>
              </a:rPr>
              <a:t>OPEN ID CONNECT E OAUTH 2.0 </a:t>
            </a:r>
          </a:p>
        </p:txBody>
      </p:sp>
      <p:sp>
        <p:nvSpPr>
          <p:cNvPr id="5" name="CasellaDiTesto 4">
            <a:extLst>
              <a:ext uri="{FF2B5EF4-FFF2-40B4-BE49-F238E27FC236}">
                <a16:creationId xmlns:a16="http://schemas.microsoft.com/office/drawing/2014/main" id="{A384F11F-8003-825A-DF7F-C92D3F2E2509}"/>
              </a:ext>
            </a:extLst>
          </p:cNvPr>
          <p:cNvSpPr txBox="1"/>
          <p:nvPr/>
        </p:nvSpPr>
        <p:spPr>
          <a:xfrm>
            <a:off x="299155" y="2498805"/>
            <a:ext cx="11593689" cy="2585323"/>
          </a:xfrm>
          <a:prstGeom prst="rect">
            <a:avLst/>
          </a:prstGeom>
          <a:noFill/>
        </p:spPr>
        <p:txBody>
          <a:bodyPr wrap="square" rtlCol="0">
            <a:spAutoFit/>
          </a:bodyPr>
          <a:lstStyle/>
          <a:p>
            <a:r>
              <a:rPr lang="it-IT" dirty="0"/>
              <a:t>L'architettura di sicurezza del progetto non si basa su soluzioni proprietarie, ma sull'integrazione rigorosa di due standard industriali complementari: </a:t>
            </a:r>
            <a:r>
              <a:rPr lang="it-IT" b="1" dirty="0" err="1"/>
              <a:t>OAuth</a:t>
            </a:r>
            <a:r>
              <a:rPr lang="it-IT" b="1" dirty="0"/>
              <a:t> 2.0</a:t>
            </a:r>
            <a:r>
              <a:rPr lang="it-IT" dirty="0"/>
              <a:t> e </a:t>
            </a:r>
            <a:r>
              <a:rPr lang="it-IT" b="1" dirty="0" err="1"/>
              <a:t>OpenID</a:t>
            </a:r>
            <a:r>
              <a:rPr lang="it-IT" b="1" dirty="0"/>
              <a:t> Connect (OIDC)</a:t>
            </a:r>
            <a:r>
              <a:rPr lang="it-IT" dirty="0"/>
              <a:t>.</a:t>
            </a:r>
          </a:p>
          <a:p>
            <a:r>
              <a:rPr lang="it-IT" dirty="0"/>
              <a:t>Dal punto di vista teorico, </a:t>
            </a:r>
            <a:r>
              <a:rPr lang="it-IT" b="1" dirty="0" err="1"/>
              <a:t>OAuth</a:t>
            </a:r>
            <a:r>
              <a:rPr lang="it-IT" b="1" dirty="0"/>
              <a:t> 2.0</a:t>
            </a:r>
            <a:r>
              <a:rPr lang="it-IT" dirty="0"/>
              <a:t> funge da framework per l'</a:t>
            </a:r>
            <a:r>
              <a:rPr lang="it-IT" b="1" dirty="0"/>
              <a:t>Autorizzazione</a:t>
            </a:r>
            <a:r>
              <a:rPr lang="it-IT" dirty="0"/>
              <a:t>. Il suo ruolo è garantire la 'delega dell'accesso': permette alla Web App di agire per conto dell'utente (o di accedere alle sue risorse) senza doverne maneggiare le credenziali di sicurezza, utilizzando un </a:t>
            </a:r>
            <a:r>
              <a:rPr lang="it-IT" i="1" dirty="0"/>
              <a:t>Access Token</a:t>
            </a:r>
            <a:r>
              <a:rPr lang="it-IT" dirty="0"/>
              <a:t> come permesso temporaneo.</a:t>
            </a:r>
          </a:p>
          <a:p>
            <a:r>
              <a:rPr lang="it-IT" dirty="0"/>
              <a:t>Poiché </a:t>
            </a:r>
            <a:r>
              <a:rPr lang="it-IT" dirty="0" err="1"/>
              <a:t>OAuth</a:t>
            </a:r>
            <a:r>
              <a:rPr lang="it-IT" dirty="0"/>
              <a:t> 2.0 non è progettato per gestire l'identità dell'utente, è stato integrato </a:t>
            </a:r>
            <a:r>
              <a:rPr lang="it-IT" b="1" dirty="0" err="1"/>
              <a:t>OpenID</a:t>
            </a:r>
            <a:r>
              <a:rPr lang="it-IT" b="1" dirty="0"/>
              <a:t> Connect</a:t>
            </a:r>
            <a:r>
              <a:rPr lang="it-IT" dirty="0"/>
              <a:t>, un </a:t>
            </a:r>
            <a:r>
              <a:rPr lang="it-IT" dirty="0" err="1"/>
              <a:t>layer</a:t>
            </a:r>
            <a:r>
              <a:rPr lang="it-IT" dirty="0"/>
              <a:t> di </a:t>
            </a:r>
            <a:r>
              <a:rPr lang="it-IT" b="1" dirty="0"/>
              <a:t>Autenticazione</a:t>
            </a:r>
            <a:r>
              <a:rPr lang="it-IT" dirty="0"/>
              <a:t> costruito sopra </a:t>
            </a:r>
            <a:r>
              <a:rPr lang="it-IT" dirty="0" err="1"/>
              <a:t>OAuth</a:t>
            </a:r>
            <a:r>
              <a:rPr lang="it-IT" dirty="0"/>
              <a:t> 2.0. OIDC risponde alla domanda 'Chi è l'utente?', fornendo all'applicazione un </a:t>
            </a:r>
            <a:r>
              <a:rPr lang="it-IT" i="1" dirty="0"/>
              <a:t>ID Token</a:t>
            </a:r>
            <a:r>
              <a:rPr lang="it-IT" dirty="0"/>
              <a:t> (in formato JWT) che certifica l'identità digitale in modo verificabile e standardizzato.</a:t>
            </a:r>
          </a:p>
          <a:p>
            <a:endParaRPr lang="it-IT" dirty="0"/>
          </a:p>
        </p:txBody>
      </p:sp>
    </p:spTree>
    <p:extLst>
      <p:ext uri="{BB962C8B-B14F-4D97-AF65-F5344CB8AC3E}">
        <p14:creationId xmlns:p14="http://schemas.microsoft.com/office/powerpoint/2010/main" val="4291017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AF72268-E6AE-D3B6-9DCA-90E4CA799BC6}"/>
              </a:ext>
            </a:extLst>
          </p:cNvPr>
          <p:cNvSpPr>
            <a:spLocks noGrp="1"/>
          </p:cNvSpPr>
          <p:nvPr>
            <p:ph type="title"/>
          </p:nvPr>
        </p:nvSpPr>
        <p:spPr>
          <a:xfrm>
            <a:off x="0" y="410829"/>
            <a:ext cx="12192000" cy="663600"/>
          </a:xfrm>
        </p:spPr>
        <p:txBody>
          <a:bodyPr/>
          <a:lstStyle/>
          <a:p>
            <a:r>
              <a:rPr lang="it-IT" dirty="0"/>
              <a:t>Il Modello di Autorizzazione </a:t>
            </a:r>
            <a:r>
              <a:rPr lang="it-IT" dirty="0" err="1"/>
              <a:t>Keycloak</a:t>
            </a:r>
            <a:endParaRPr lang="it-IT" dirty="0"/>
          </a:p>
        </p:txBody>
      </p:sp>
      <p:sp>
        <p:nvSpPr>
          <p:cNvPr id="4" name="Rectangle 1">
            <a:extLst>
              <a:ext uri="{FF2B5EF4-FFF2-40B4-BE49-F238E27FC236}">
                <a16:creationId xmlns:a16="http://schemas.microsoft.com/office/drawing/2014/main" id="{79C64922-DCCC-BE30-4C16-3E526A95AC6C}"/>
              </a:ext>
            </a:extLst>
          </p:cNvPr>
          <p:cNvSpPr>
            <a:spLocks noChangeArrowheads="1"/>
          </p:cNvSpPr>
          <p:nvPr/>
        </p:nvSpPr>
        <p:spPr bwMode="auto">
          <a:xfrm>
            <a:off x="346277" y="1421669"/>
            <a:ext cx="388330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err="1">
                <a:ln>
                  <a:noFill/>
                </a:ln>
                <a:solidFill>
                  <a:schemeClr val="tx1"/>
                </a:solidFill>
                <a:effectLst/>
                <a:latin typeface="Arial" panose="020B0604020202020204" pitchFamily="34" charset="0"/>
              </a:rPr>
              <a:t>Resources</a:t>
            </a:r>
            <a:r>
              <a:rPr kumimoji="0" lang="it-IT" altLang="it-IT" b="1" i="0" u="none" strike="noStrike" cap="none" normalizeH="0" baseline="0" dirty="0">
                <a:ln>
                  <a:noFill/>
                </a:ln>
                <a:solidFill>
                  <a:schemeClr val="tx1"/>
                </a:solidFill>
                <a:effectLst/>
                <a:latin typeface="Arial" panose="020B0604020202020204" pitchFamily="34" charset="0"/>
              </a:rPr>
              <a:t> (Risorse):</a:t>
            </a:r>
            <a:r>
              <a:rPr kumimoji="0" lang="it-IT" altLang="it-IT" b="0" i="0" u="none" strike="noStrike" cap="none" normalizeH="0" baseline="0" dirty="0">
                <a:ln>
                  <a:noFill/>
                </a:ln>
                <a:solidFill>
                  <a:schemeClr val="tx1"/>
                </a:solidFill>
                <a:effectLst/>
                <a:latin typeface="Arial" panose="020B0604020202020204" pitchFamily="34" charset="0"/>
              </a:rPr>
              <a:t> Gli oggetti da proteggere (es. "Admin Dashboard", "Prenotazione").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err="1">
                <a:ln>
                  <a:noFill/>
                </a:ln>
                <a:solidFill>
                  <a:schemeClr val="tx1"/>
                </a:solidFill>
                <a:effectLst/>
                <a:latin typeface="Arial" panose="020B0604020202020204" pitchFamily="34" charset="0"/>
              </a:rPr>
              <a:t>Scopes</a:t>
            </a:r>
            <a:r>
              <a:rPr kumimoji="0" lang="it-IT" altLang="it-IT" b="1" i="0" u="none" strike="noStrike" cap="none" normalizeH="0" baseline="0" dirty="0">
                <a:ln>
                  <a:noFill/>
                </a:ln>
                <a:solidFill>
                  <a:schemeClr val="tx1"/>
                </a:solidFill>
                <a:effectLst/>
                <a:latin typeface="Arial" panose="020B0604020202020204" pitchFamily="34" charset="0"/>
              </a:rPr>
              <a:t> (Ambiti):</a:t>
            </a:r>
            <a:r>
              <a:rPr kumimoji="0" lang="it-IT" altLang="it-IT" b="0" i="0" u="none" strike="noStrike" cap="none" normalizeH="0" baseline="0" dirty="0">
                <a:ln>
                  <a:noFill/>
                </a:ln>
                <a:solidFill>
                  <a:schemeClr val="tx1"/>
                </a:solidFill>
                <a:effectLst/>
                <a:latin typeface="Arial" panose="020B0604020202020204" pitchFamily="34" charset="0"/>
              </a:rPr>
              <a:t> Le azioni possibili sulle risorse (</a:t>
            </a:r>
            <a:r>
              <a:rPr kumimoji="0" lang="it-IT" altLang="it-IT" b="0" i="0" u="none" strike="noStrike" cap="none" normalizeH="0" baseline="0" dirty="0" err="1">
                <a:ln>
                  <a:noFill/>
                </a:ln>
                <a:solidFill>
                  <a:schemeClr val="tx1"/>
                </a:solidFill>
                <a:effectLst/>
                <a:latin typeface="Arial Unicode MS"/>
              </a:rPr>
              <a:t>view</a:t>
            </a:r>
            <a:r>
              <a:rPr kumimoji="0" lang="it-IT" altLang="it-IT" b="0" i="0" u="none" strike="noStrike" cap="none" normalizeH="0" baseline="0" dirty="0">
                <a:ln>
                  <a:noFill/>
                </a:ln>
                <a:solidFill>
                  <a:schemeClr val="tx1"/>
                </a:solidFill>
                <a:effectLst/>
              </a:rPr>
              <a:t>, </a:t>
            </a:r>
            <a:r>
              <a:rPr kumimoji="0" lang="it-IT" altLang="it-IT" b="0" i="0" u="none" strike="noStrike" cap="none" normalizeH="0" baseline="0" dirty="0">
                <a:ln>
                  <a:noFill/>
                </a:ln>
                <a:solidFill>
                  <a:schemeClr val="tx1"/>
                </a:solidFill>
                <a:effectLst/>
                <a:latin typeface="Arial Unicode MS"/>
              </a:rPr>
              <a:t>create</a:t>
            </a:r>
            <a:r>
              <a:rPr kumimoji="0" lang="it-IT" altLang="it-IT" b="0" i="0" u="none" strike="noStrike" cap="none" normalizeH="0" baseline="0" dirty="0">
                <a:ln>
                  <a:noFill/>
                </a:ln>
                <a:solidFill>
                  <a:schemeClr val="tx1"/>
                </a:solidFill>
                <a:effectLst/>
              </a:rPr>
              <a:t>, </a:t>
            </a:r>
            <a:r>
              <a:rPr kumimoji="0" lang="it-IT" altLang="it-IT" b="0" i="0" u="none" strike="noStrike" cap="none" normalizeH="0" baseline="0" dirty="0">
                <a:ln>
                  <a:noFill/>
                </a:ln>
                <a:solidFill>
                  <a:schemeClr val="tx1"/>
                </a:solidFill>
                <a:effectLst/>
                <a:latin typeface="Arial Unicode MS"/>
              </a:rPr>
              <a:t>delete</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Policies (Regole):</a:t>
            </a:r>
            <a:r>
              <a:rPr kumimoji="0" lang="it-IT" altLang="it-IT" b="0" i="0" u="none" strike="noStrike" cap="none" normalizeH="0" baseline="0" dirty="0">
                <a:ln>
                  <a:noFill/>
                </a:ln>
                <a:solidFill>
                  <a:schemeClr val="tx1"/>
                </a:solidFill>
                <a:effectLst/>
                <a:latin typeface="Arial" panose="020B0604020202020204" pitchFamily="34" charset="0"/>
              </a:rPr>
              <a:t> Chi può accedere? (es. "Solo chi ha il ruolo Admin").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err="1">
                <a:ln>
                  <a:noFill/>
                </a:ln>
                <a:solidFill>
                  <a:schemeClr val="tx1"/>
                </a:solidFill>
                <a:effectLst/>
                <a:latin typeface="Arial" panose="020B0604020202020204" pitchFamily="34" charset="0"/>
              </a:rPr>
              <a:t>Permissions</a:t>
            </a:r>
            <a:r>
              <a:rPr kumimoji="0" lang="it-IT" altLang="it-IT" b="1" i="0" u="none" strike="noStrike" cap="none" normalizeH="0" baseline="0" dirty="0">
                <a:ln>
                  <a:noFill/>
                </a:ln>
                <a:solidFill>
                  <a:schemeClr val="tx1"/>
                </a:solidFill>
                <a:effectLst/>
                <a:latin typeface="Arial" panose="020B0604020202020204" pitchFamily="34" charset="0"/>
              </a:rPr>
              <a:t> (Permessi):</a:t>
            </a:r>
            <a:r>
              <a:rPr kumimoji="0" lang="it-IT" altLang="it-IT" b="0" i="0" u="none" strike="noStrike" cap="none" normalizeH="0" baseline="0" dirty="0">
                <a:ln>
                  <a:noFill/>
                </a:ln>
                <a:solidFill>
                  <a:schemeClr val="tx1"/>
                </a:solidFill>
                <a:effectLst/>
                <a:latin typeface="Arial" panose="020B0604020202020204" pitchFamily="34" charset="0"/>
              </a:rPr>
              <a:t> Il collegamento finale (Risorsa + Scope + Policy).</a:t>
            </a:r>
          </a:p>
        </p:txBody>
      </p:sp>
      <p:pic>
        <p:nvPicPr>
          <p:cNvPr id="6" name="Immagine 5">
            <a:extLst>
              <a:ext uri="{FF2B5EF4-FFF2-40B4-BE49-F238E27FC236}">
                <a16:creationId xmlns:a16="http://schemas.microsoft.com/office/drawing/2014/main" id="{79B6F9DB-5B8E-233C-AB26-048F56124925}"/>
              </a:ext>
            </a:extLst>
          </p:cNvPr>
          <p:cNvPicPr>
            <a:picLocks noChangeAspect="1"/>
          </p:cNvPicPr>
          <p:nvPr/>
        </p:nvPicPr>
        <p:blipFill>
          <a:blip r:embed="rId2"/>
          <a:stretch>
            <a:fillRect/>
          </a:stretch>
        </p:blipFill>
        <p:spPr>
          <a:xfrm>
            <a:off x="2727767" y="4590913"/>
            <a:ext cx="6736466" cy="2032205"/>
          </a:xfrm>
          <a:prstGeom prst="rect">
            <a:avLst/>
          </a:prstGeom>
        </p:spPr>
      </p:pic>
      <p:pic>
        <p:nvPicPr>
          <p:cNvPr id="8" name="Immagine 7" descr="Immagine che contiene testo, software, schermata&#10;&#10;Il contenuto generato dall'IA potrebbe non essere corretto.">
            <a:extLst>
              <a:ext uri="{FF2B5EF4-FFF2-40B4-BE49-F238E27FC236}">
                <a16:creationId xmlns:a16="http://schemas.microsoft.com/office/drawing/2014/main" id="{B95E5FAD-3535-B8EB-2E30-1BE365B241C2}"/>
              </a:ext>
            </a:extLst>
          </p:cNvPr>
          <p:cNvPicPr>
            <a:picLocks noChangeAspect="1"/>
          </p:cNvPicPr>
          <p:nvPr/>
        </p:nvPicPr>
        <p:blipFill>
          <a:blip r:embed="rId3"/>
          <a:stretch>
            <a:fillRect/>
          </a:stretch>
        </p:blipFill>
        <p:spPr>
          <a:xfrm>
            <a:off x="5783484" y="1074429"/>
            <a:ext cx="6286982" cy="1674530"/>
          </a:xfrm>
          <a:prstGeom prst="rect">
            <a:avLst/>
          </a:prstGeom>
        </p:spPr>
      </p:pic>
      <p:pic>
        <p:nvPicPr>
          <p:cNvPr id="10" name="Immagine 9" descr="Immagine che contiene testo, schermata, Carattere&#10;&#10;Il contenuto generato dall'IA potrebbe non essere corretto.">
            <a:extLst>
              <a:ext uri="{FF2B5EF4-FFF2-40B4-BE49-F238E27FC236}">
                <a16:creationId xmlns:a16="http://schemas.microsoft.com/office/drawing/2014/main" id="{F7BE09DE-12FE-6C08-56C1-EAF988D34111}"/>
              </a:ext>
            </a:extLst>
          </p:cNvPr>
          <p:cNvPicPr>
            <a:picLocks noChangeAspect="1"/>
          </p:cNvPicPr>
          <p:nvPr/>
        </p:nvPicPr>
        <p:blipFill>
          <a:blip r:embed="rId4"/>
          <a:stretch>
            <a:fillRect/>
          </a:stretch>
        </p:blipFill>
        <p:spPr>
          <a:xfrm>
            <a:off x="4351117" y="2794815"/>
            <a:ext cx="7347995" cy="1750242"/>
          </a:xfrm>
          <a:prstGeom prst="rect">
            <a:avLst/>
          </a:prstGeom>
        </p:spPr>
      </p:pic>
    </p:spTree>
    <p:extLst>
      <p:ext uri="{BB962C8B-B14F-4D97-AF65-F5344CB8AC3E}">
        <p14:creationId xmlns:p14="http://schemas.microsoft.com/office/powerpoint/2010/main" val="2400742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20B19F-ABB7-225F-DB3F-455EF4CE43F8}"/>
              </a:ext>
            </a:extLst>
          </p:cNvPr>
          <p:cNvSpPr>
            <a:spLocks noGrp="1"/>
          </p:cNvSpPr>
          <p:nvPr>
            <p:ph type="title"/>
          </p:nvPr>
        </p:nvSpPr>
        <p:spPr>
          <a:xfrm>
            <a:off x="0" y="387679"/>
            <a:ext cx="12192000" cy="663600"/>
          </a:xfrm>
        </p:spPr>
        <p:txBody>
          <a:bodyPr/>
          <a:lstStyle/>
          <a:p>
            <a:r>
              <a:rPr lang="it-IT" dirty="0"/>
              <a:t>Lato Spring Boot</a:t>
            </a:r>
            <a:br>
              <a:rPr lang="it-IT" dirty="0"/>
            </a:br>
            <a:r>
              <a:rPr lang="it-IT" dirty="0"/>
              <a:t>Il Service di Integrazione (</a:t>
            </a:r>
            <a:r>
              <a:rPr lang="it-IT" dirty="0" err="1"/>
              <a:t>KeycloakPdpService</a:t>
            </a:r>
            <a:r>
              <a:rPr lang="it-IT" dirty="0"/>
              <a:t>)</a:t>
            </a:r>
          </a:p>
        </p:txBody>
      </p:sp>
      <p:sp>
        <p:nvSpPr>
          <p:cNvPr id="4" name="Rectangle 1">
            <a:extLst>
              <a:ext uri="{FF2B5EF4-FFF2-40B4-BE49-F238E27FC236}">
                <a16:creationId xmlns:a16="http://schemas.microsoft.com/office/drawing/2014/main" id="{094DA7F3-3B98-8FF7-73EE-B01184FFD736}"/>
              </a:ext>
            </a:extLst>
          </p:cNvPr>
          <p:cNvSpPr>
            <a:spLocks noChangeArrowheads="1"/>
          </p:cNvSpPr>
          <p:nvPr/>
        </p:nvSpPr>
        <p:spPr bwMode="auto">
          <a:xfrm>
            <a:off x="522675" y="3026001"/>
            <a:ext cx="437134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Input:</a:t>
            </a:r>
            <a:r>
              <a:rPr kumimoji="0" lang="it-IT" altLang="it-IT" b="0" i="0" u="none" strike="noStrike" cap="none" normalizeH="0" baseline="0" dirty="0">
                <a:ln>
                  <a:noFill/>
                </a:ln>
                <a:solidFill>
                  <a:schemeClr val="tx1"/>
                </a:solidFill>
                <a:effectLst/>
                <a:latin typeface="Arial" panose="020B0604020202020204" pitchFamily="34" charset="0"/>
              </a:rPr>
              <a:t> Token Utente, Risorsa richiesta, Scope richiesto.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0" i="0" u="none" strike="noStrike" cap="none" normalizeH="0" baseline="0" dirty="0">
                <a:ln>
                  <a:noFill/>
                </a:ln>
                <a:solidFill>
                  <a:schemeClr val="tx1"/>
                </a:solidFill>
                <a:effectLst/>
                <a:latin typeface="Arial" panose="020B0604020202020204" pitchFamily="34" charset="0"/>
              </a:rPr>
              <a:t>Codice Java che interroga </a:t>
            </a:r>
            <a:r>
              <a:rPr kumimoji="0" lang="it-IT" altLang="it-IT" b="0" i="0" u="none" strike="noStrike" cap="none" normalizeH="0" baseline="0" dirty="0" err="1">
                <a:ln>
                  <a:noFill/>
                </a:ln>
                <a:solidFill>
                  <a:schemeClr val="tx1"/>
                </a:solidFill>
                <a:effectLst/>
                <a:latin typeface="Arial" panose="020B0604020202020204" pitchFamily="34" charset="0"/>
              </a:rPr>
              <a:t>Keycloak</a:t>
            </a:r>
            <a:r>
              <a:rPr kumimoji="0" lang="it-IT" altLang="it-IT" b="0" i="0" u="none" strike="noStrike" cap="none" normalizeH="0" baseline="0" dirty="0">
                <a:ln>
                  <a:noFill/>
                </a:ln>
                <a:solidFill>
                  <a:schemeClr val="tx1"/>
                </a:solidFill>
                <a:effectLst/>
                <a:latin typeface="Arial" panose="020B0604020202020204" pitchFamily="34" charset="0"/>
              </a:rPr>
              <a:t> prima di eseguire un'azione.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Output:</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true</a:t>
            </a:r>
            <a:r>
              <a:rPr kumimoji="0" lang="it-IT" altLang="it-IT" b="0" i="0" u="none" strike="noStrike" cap="none" normalizeH="0" baseline="0" dirty="0">
                <a:ln>
                  <a:noFill/>
                </a:ln>
                <a:solidFill>
                  <a:schemeClr val="tx1"/>
                </a:solidFill>
                <a:effectLst/>
              </a:rPr>
              <a:t> (</a:t>
            </a:r>
            <a:r>
              <a:rPr kumimoji="0" lang="it-IT" altLang="it-IT" b="0" i="0" u="none" strike="noStrike" cap="none" normalizeH="0" baseline="0" dirty="0" err="1">
                <a:ln>
                  <a:noFill/>
                </a:ln>
                <a:solidFill>
                  <a:schemeClr val="tx1"/>
                </a:solidFill>
                <a:effectLst/>
              </a:rPr>
              <a:t>Permit</a:t>
            </a:r>
            <a:r>
              <a:rPr kumimoji="0" lang="it-IT" altLang="it-IT" b="0" i="0" u="none" strike="noStrike" cap="none" normalizeH="0" baseline="0" dirty="0">
                <a:ln>
                  <a:noFill/>
                </a:ln>
                <a:solidFill>
                  <a:schemeClr val="tx1"/>
                </a:solidFill>
                <a:effectLst/>
              </a:rPr>
              <a:t>) o </a:t>
            </a:r>
            <a:r>
              <a:rPr kumimoji="0" lang="it-IT" altLang="it-IT" b="0" i="0" u="none" strike="noStrike" cap="none" normalizeH="0" baseline="0" dirty="0">
                <a:ln>
                  <a:noFill/>
                </a:ln>
                <a:solidFill>
                  <a:schemeClr val="tx1"/>
                </a:solidFill>
                <a:effectLst/>
                <a:latin typeface="Arial Unicode MS"/>
              </a:rPr>
              <a:t>false</a:t>
            </a:r>
            <a:r>
              <a:rPr kumimoji="0" lang="it-IT" altLang="it-IT" b="0" i="0" u="none" strike="noStrike" cap="none" normalizeH="0" baseline="0" dirty="0">
                <a:ln>
                  <a:noFill/>
                </a:ln>
                <a:solidFill>
                  <a:schemeClr val="tx1"/>
                </a:solidFill>
                <a:effectLst/>
              </a:rPr>
              <a:t> (</a:t>
            </a:r>
            <a:r>
              <a:rPr kumimoji="0" lang="it-IT" altLang="it-IT" b="0" i="0" u="none" strike="noStrike" cap="none" normalizeH="0" baseline="0" dirty="0" err="1">
                <a:ln>
                  <a:noFill/>
                </a:ln>
                <a:solidFill>
                  <a:schemeClr val="tx1"/>
                </a:solidFill>
                <a:effectLst/>
              </a:rPr>
              <a:t>Deny</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p:txBody>
      </p:sp>
      <p:pic>
        <p:nvPicPr>
          <p:cNvPr id="6" name="Immagine 5" descr="Immagine che contiene testo, Carattere, schermata&#10;&#10;Il contenuto generato dall'IA potrebbe non essere corretto.">
            <a:extLst>
              <a:ext uri="{FF2B5EF4-FFF2-40B4-BE49-F238E27FC236}">
                <a16:creationId xmlns:a16="http://schemas.microsoft.com/office/drawing/2014/main" id="{8B9F49CA-0134-6C2C-B544-B0A5485F3041}"/>
              </a:ext>
            </a:extLst>
          </p:cNvPr>
          <p:cNvPicPr>
            <a:picLocks noChangeAspect="1"/>
          </p:cNvPicPr>
          <p:nvPr/>
        </p:nvPicPr>
        <p:blipFill>
          <a:blip r:embed="rId2"/>
          <a:stretch>
            <a:fillRect/>
          </a:stretch>
        </p:blipFill>
        <p:spPr>
          <a:xfrm>
            <a:off x="5332043" y="5301972"/>
            <a:ext cx="6337282" cy="1046155"/>
          </a:xfrm>
          <a:prstGeom prst="rect">
            <a:avLst/>
          </a:prstGeom>
        </p:spPr>
      </p:pic>
      <p:pic>
        <p:nvPicPr>
          <p:cNvPr id="8" name="Immagine 7" descr="Immagine che contiene testo, schermata, software&#10;&#10;Il contenuto generato dall'IA potrebbe non essere corretto.">
            <a:extLst>
              <a:ext uri="{FF2B5EF4-FFF2-40B4-BE49-F238E27FC236}">
                <a16:creationId xmlns:a16="http://schemas.microsoft.com/office/drawing/2014/main" id="{3273AA15-CD81-EF35-4E86-E67997BCCD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044" y="1556028"/>
            <a:ext cx="6337281" cy="3745944"/>
          </a:xfrm>
          <a:prstGeom prst="rect">
            <a:avLst/>
          </a:prstGeom>
        </p:spPr>
      </p:pic>
    </p:spTree>
    <p:extLst>
      <p:ext uri="{BB962C8B-B14F-4D97-AF65-F5344CB8AC3E}">
        <p14:creationId xmlns:p14="http://schemas.microsoft.com/office/powerpoint/2010/main" val="1925229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021A0E-E0FD-266B-3E3B-9535162C47B7}"/>
              </a:ext>
            </a:extLst>
          </p:cNvPr>
          <p:cNvSpPr>
            <a:spLocks noGrp="1"/>
          </p:cNvSpPr>
          <p:nvPr>
            <p:ph type="title"/>
          </p:nvPr>
        </p:nvSpPr>
        <p:spPr>
          <a:xfrm>
            <a:off x="1485172" y="2853122"/>
            <a:ext cx="9221656" cy="1151755"/>
          </a:xfrm>
        </p:spPr>
        <p:txBody>
          <a:bodyPr/>
          <a:lstStyle/>
          <a:p>
            <a:r>
              <a:rPr lang="it-IT" b="1" dirty="0" err="1"/>
              <a:t>Sequence</a:t>
            </a:r>
            <a:r>
              <a:rPr lang="it-IT" b="1" dirty="0"/>
              <a:t> </a:t>
            </a:r>
            <a:r>
              <a:rPr lang="it-IT" b="1" dirty="0" err="1"/>
              <a:t>Diagram</a:t>
            </a:r>
            <a:r>
              <a:rPr lang="it-IT" b="1" dirty="0"/>
              <a:t> Autenticazione(OIDC) e Autorizzazione(OAuth2.0) </a:t>
            </a:r>
          </a:p>
        </p:txBody>
      </p:sp>
    </p:spTree>
    <p:extLst>
      <p:ext uri="{BB962C8B-B14F-4D97-AF65-F5344CB8AC3E}">
        <p14:creationId xmlns:p14="http://schemas.microsoft.com/office/powerpoint/2010/main" val="1974206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76D8EF0B-B2F4-E187-B8C7-3F1894BBBCB0}"/>
              </a:ext>
            </a:extLst>
          </p:cNvPr>
          <p:cNvSpPr txBox="1"/>
          <p:nvPr/>
        </p:nvSpPr>
        <p:spPr>
          <a:xfrm>
            <a:off x="3457719" y="869935"/>
            <a:ext cx="5276562" cy="707886"/>
          </a:xfrm>
          <a:prstGeom prst="rect">
            <a:avLst/>
          </a:prstGeom>
          <a:noFill/>
        </p:spPr>
        <p:txBody>
          <a:bodyPr wrap="square" rtlCol="0">
            <a:spAutoFit/>
          </a:bodyPr>
          <a:lstStyle/>
          <a:p>
            <a:r>
              <a:rPr lang="it-IT" sz="4000" dirty="0">
                <a:latin typeface="Aharoni" panose="02010803020104030203" pitchFamily="2" charset="-79"/>
                <a:cs typeface="Aharoni" panose="02010803020104030203" pitchFamily="2" charset="-79"/>
              </a:rPr>
              <a:t>SICUREZZA APACHE</a:t>
            </a:r>
          </a:p>
        </p:txBody>
      </p:sp>
      <p:sp>
        <p:nvSpPr>
          <p:cNvPr id="3" name="CasellaDiTesto 2">
            <a:extLst>
              <a:ext uri="{FF2B5EF4-FFF2-40B4-BE49-F238E27FC236}">
                <a16:creationId xmlns:a16="http://schemas.microsoft.com/office/drawing/2014/main" id="{AE8B8407-D1E3-ACDF-C992-9C3ADDB0BCCD}"/>
              </a:ext>
            </a:extLst>
          </p:cNvPr>
          <p:cNvSpPr txBox="1"/>
          <p:nvPr/>
        </p:nvSpPr>
        <p:spPr>
          <a:xfrm>
            <a:off x="383458" y="2160139"/>
            <a:ext cx="11425084" cy="4073423"/>
          </a:xfrm>
          <a:prstGeom prst="rect">
            <a:avLst/>
          </a:prstGeom>
          <a:noFill/>
        </p:spPr>
        <p:txBody>
          <a:bodyPr wrap="square" rtlCol="0">
            <a:spAutoFit/>
          </a:bodyPr>
          <a:lstStyle/>
          <a:p>
            <a:r>
              <a:rPr lang="it-IT" sz="1600" i="1" dirty="0"/>
              <a:t>Per la messa in sicurezza del nostro web server Apache, abbiamo scelto un approccio metodologico rigoroso basato sul CIS Benchmark, lo standard de facto per l'</a:t>
            </a:r>
            <a:r>
              <a:rPr lang="it-IT" sz="1600" i="1" dirty="0" err="1"/>
              <a:t>hardening</a:t>
            </a:r>
            <a:r>
              <a:rPr lang="it-IT" sz="1600" i="1" dirty="0"/>
              <a:t> dei sistemi.</a:t>
            </a:r>
            <a:endParaRPr lang="it-IT" sz="1600" dirty="0"/>
          </a:p>
          <a:p>
            <a:r>
              <a:rPr lang="it-IT" sz="1600" i="1" dirty="0"/>
              <a:t>La nostra scelta progettuale si è basata su tre pilastri:</a:t>
            </a:r>
            <a:endParaRPr lang="it-IT" sz="1600" dirty="0"/>
          </a:p>
          <a:p>
            <a:pPr marL="285750" indent="-285750">
              <a:buFont typeface="Arial" panose="020B0604020202020204" pitchFamily="34" charset="0"/>
              <a:buChar char="•"/>
            </a:pPr>
            <a:r>
              <a:rPr lang="it-IT" sz="1600" b="1" dirty="0"/>
              <a:t>La Copertura</a:t>
            </a:r>
            <a:r>
              <a:rPr lang="it-IT" sz="1600" dirty="0"/>
              <a:t>: Abbiamo implementato integralmente il Livello 1 di sicurezza. Il CIS definisce questo livello come "pratico e prudente" : sono misure essenziali che bloccano la maggior parte degli attacchi comuni senza rompere le funzionalità del server. A questo abbiamo aggiunto i controlli più critici del Livello 2 (definito come "Defense in </a:t>
            </a:r>
            <a:r>
              <a:rPr lang="it-IT" sz="1600" dirty="0" err="1"/>
              <a:t>depth</a:t>
            </a:r>
            <a:r>
              <a:rPr lang="it-IT" sz="1600" dirty="0"/>
              <a:t>" ), specificamente per quanto riguarda la crittografia SSL/TLS e la protezione contro attacchi </a:t>
            </a:r>
            <a:r>
              <a:rPr lang="it-IT" sz="1600" dirty="0" err="1"/>
              <a:t>DoS</a:t>
            </a:r>
            <a:r>
              <a:rPr lang="it-IT" sz="1600" dirty="0"/>
              <a:t>.</a:t>
            </a:r>
          </a:p>
          <a:p>
            <a:pPr marL="285750" indent="-285750">
              <a:buFont typeface="Arial" panose="020B0604020202020204" pitchFamily="34" charset="0"/>
              <a:buChar char="•"/>
            </a:pPr>
            <a:r>
              <a:rPr lang="it-IT" sz="1600" b="1" dirty="0"/>
              <a:t>L'Adattamento Tecnologico</a:t>
            </a:r>
            <a:r>
              <a:rPr lang="it-IT" sz="1600" dirty="0"/>
              <a:t>: Poiché il benchmark CIS è scritto nativamente per Linux, abbiamo dovuto applicare una metodologia di "mapping". Non abbiamo semplicemente saltato i controlli, ma li abbiamo tradotti. Dove il CIS richiedeva permessi </a:t>
            </a:r>
            <a:r>
              <a:rPr lang="it-IT" dirty="0" err="1"/>
              <a:t>chmod</a:t>
            </a:r>
            <a:r>
              <a:rPr lang="it-IT" sz="1600" dirty="0"/>
              <a:t> su Linux, noi abbiamo applicato rigorose su Windows. Dove richiedeva utenti </a:t>
            </a:r>
            <a:r>
              <a:rPr lang="it-IT" dirty="0"/>
              <a:t>root</a:t>
            </a:r>
            <a:r>
              <a:rPr lang="it-IT" sz="1600" dirty="0"/>
              <a:t> o </a:t>
            </a:r>
            <a:r>
              <a:rPr lang="it-IT" dirty="0" err="1"/>
              <a:t>daemon</a:t>
            </a:r>
            <a:r>
              <a:rPr lang="it-IT" sz="1600" dirty="0"/>
              <a:t>, abbiamo creato Account di Servizio Windows con privilegi minimi.</a:t>
            </a:r>
          </a:p>
          <a:p>
            <a:pPr marL="285750" indent="-285750">
              <a:buFont typeface="Arial" panose="020B0604020202020204" pitchFamily="34" charset="0"/>
              <a:buChar char="•"/>
            </a:pPr>
            <a:r>
              <a:rPr lang="it-IT" sz="1600" b="1" dirty="0"/>
              <a:t>Le Esclusioni Razionali</a:t>
            </a:r>
            <a:r>
              <a:rPr lang="it-IT" sz="1600" dirty="0"/>
              <a:t>: È doveroso precisare che i controlli relativi a </a:t>
            </a:r>
            <a:r>
              <a:rPr lang="it-IT" sz="1600" dirty="0" err="1"/>
              <a:t>SELinux</a:t>
            </a:r>
            <a:r>
              <a:rPr lang="it-IT" sz="1600" dirty="0"/>
              <a:t> (Sezione 11) e </a:t>
            </a:r>
            <a:r>
              <a:rPr lang="it-IT" sz="1600" dirty="0" err="1"/>
              <a:t>AppArmor</a:t>
            </a:r>
            <a:r>
              <a:rPr lang="it-IT" sz="1600" dirty="0"/>
              <a:t> (Sezione 12) non sono stati implementati in quanto tecnologie esclusive del kernel Linux. In ambiente Windows, queste funzionalità sono state compensate tramite l'</a:t>
            </a:r>
            <a:r>
              <a:rPr lang="it-IT" sz="1600" dirty="0" err="1"/>
              <a:t>hardening</a:t>
            </a:r>
            <a:r>
              <a:rPr lang="it-IT" sz="1600" dirty="0"/>
              <a:t> del sistema operativo e una configurazione granulare del servizio Apache stesso.</a:t>
            </a:r>
          </a:p>
          <a:p>
            <a:endParaRPr lang="it-IT" sz="1470" dirty="0">
              <a:latin typeface="Montserrat" panose="00000500000000000000" pitchFamily="2" charset="0"/>
            </a:endParaRPr>
          </a:p>
        </p:txBody>
      </p:sp>
    </p:spTree>
    <p:extLst>
      <p:ext uri="{BB962C8B-B14F-4D97-AF65-F5344CB8AC3E}">
        <p14:creationId xmlns:p14="http://schemas.microsoft.com/office/powerpoint/2010/main" val="4269082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F772F9-C056-10AB-763F-97DE4DDF9DBB}"/>
              </a:ext>
            </a:extLst>
          </p:cNvPr>
          <p:cNvSpPr>
            <a:spLocks noGrp="1"/>
          </p:cNvSpPr>
          <p:nvPr>
            <p:ph type="title"/>
          </p:nvPr>
        </p:nvSpPr>
        <p:spPr/>
        <p:txBody>
          <a:bodyPr/>
          <a:lstStyle/>
          <a:p>
            <a:endParaRPr lang="it-IT"/>
          </a:p>
        </p:txBody>
      </p:sp>
      <p:sp>
        <p:nvSpPr>
          <p:cNvPr id="3" name="Sottotitolo 2">
            <a:extLst>
              <a:ext uri="{FF2B5EF4-FFF2-40B4-BE49-F238E27FC236}">
                <a16:creationId xmlns:a16="http://schemas.microsoft.com/office/drawing/2014/main" id="{E7C70139-15C8-4595-A0EC-92CD39AFB772}"/>
              </a:ext>
            </a:extLst>
          </p:cNvPr>
          <p:cNvSpPr>
            <a:spLocks noGrp="1"/>
          </p:cNvSpPr>
          <p:nvPr>
            <p:ph type="subTitle" idx="1"/>
          </p:nvPr>
        </p:nvSpPr>
        <p:spPr/>
        <p:txBody>
          <a:bodyPr/>
          <a:lstStyle/>
          <a:p>
            <a:endParaRPr lang="it-IT"/>
          </a:p>
        </p:txBody>
      </p:sp>
      <p:pic>
        <p:nvPicPr>
          <p:cNvPr id="13" name="Immagine 12" descr="Immagine che contiene testo, schermata, Parallelo, diagramma&#10;&#10;Il contenuto generato dall'IA potrebbe non essere corretto.">
            <a:extLst>
              <a:ext uri="{FF2B5EF4-FFF2-40B4-BE49-F238E27FC236}">
                <a16:creationId xmlns:a16="http://schemas.microsoft.com/office/drawing/2014/main" id="{C5CB3DCB-7E51-F2E1-BF9A-371DD61BD569}"/>
              </a:ext>
            </a:extLst>
          </p:cNvPr>
          <p:cNvPicPr>
            <a:picLocks/>
          </p:cNvPicPr>
          <p:nvPr/>
        </p:nvPicPr>
        <p:blipFill>
          <a:blip r:embed="rId2"/>
          <a:stretch>
            <a:fillRect/>
          </a:stretch>
        </p:blipFill>
        <p:spPr>
          <a:xfrm>
            <a:off x="924726" y="257711"/>
            <a:ext cx="10342547" cy="6342578"/>
          </a:xfrm>
          <a:prstGeom prst="rect">
            <a:avLst/>
          </a:prstGeom>
        </p:spPr>
      </p:pic>
    </p:spTree>
    <p:extLst>
      <p:ext uri="{BB962C8B-B14F-4D97-AF65-F5344CB8AC3E}">
        <p14:creationId xmlns:p14="http://schemas.microsoft.com/office/powerpoint/2010/main" val="4017617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D1A923-4181-96C5-FDC4-A194E96F6F68}"/>
              </a:ext>
            </a:extLst>
          </p:cNvPr>
          <p:cNvSpPr>
            <a:spLocks noGrp="1"/>
          </p:cNvSpPr>
          <p:nvPr>
            <p:ph type="title"/>
          </p:nvPr>
        </p:nvSpPr>
        <p:spPr/>
        <p:txBody>
          <a:bodyPr/>
          <a:lstStyle/>
          <a:p>
            <a:endParaRPr lang="it-IT"/>
          </a:p>
        </p:txBody>
      </p:sp>
      <p:sp>
        <p:nvSpPr>
          <p:cNvPr id="3" name="Sottotitolo 2">
            <a:extLst>
              <a:ext uri="{FF2B5EF4-FFF2-40B4-BE49-F238E27FC236}">
                <a16:creationId xmlns:a16="http://schemas.microsoft.com/office/drawing/2014/main" id="{4102445B-21C1-E034-DD61-86FFAD9A0B22}"/>
              </a:ext>
            </a:extLst>
          </p:cNvPr>
          <p:cNvSpPr>
            <a:spLocks noGrp="1"/>
          </p:cNvSpPr>
          <p:nvPr>
            <p:ph type="subTitle" idx="1"/>
          </p:nvPr>
        </p:nvSpPr>
        <p:spPr/>
        <p:txBody>
          <a:bodyPr/>
          <a:lstStyle/>
          <a:p>
            <a:endParaRPr lang="it-IT"/>
          </a:p>
        </p:txBody>
      </p:sp>
      <p:pic>
        <p:nvPicPr>
          <p:cNvPr id="6" name="Immagine 5" descr="Immagine che contiene testo, schermata, diagramma, Parallelo&#10;&#10;Il contenuto generato dall'IA potrebbe non essere corretto.">
            <a:extLst>
              <a:ext uri="{FF2B5EF4-FFF2-40B4-BE49-F238E27FC236}">
                <a16:creationId xmlns:a16="http://schemas.microsoft.com/office/drawing/2014/main" id="{6FBDA588-ABA8-7CE7-F31C-7F9A105EFC8F}"/>
              </a:ext>
            </a:extLst>
          </p:cNvPr>
          <p:cNvPicPr>
            <a:picLocks noChangeAspect="1"/>
          </p:cNvPicPr>
          <p:nvPr/>
        </p:nvPicPr>
        <p:blipFill>
          <a:blip r:embed="rId2"/>
          <a:stretch>
            <a:fillRect/>
          </a:stretch>
        </p:blipFill>
        <p:spPr>
          <a:xfrm>
            <a:off x="0" y="-81570"/>
            <a:ext cx="12192000" cy="6939569"/>
          </a:xfrm>
          <a:prstGeom prst="rect">
            <a:avLst/>
          </a:prstGeom>
        </p:spPr>
      </p:pic>
    </p:spTree>
    <p:extLst>
      <p:ext uri="{BB962C8B-B14F-4D97-AF65-F5344CB8AC3E}">
        <p14:creationId xmlns:p14="http://schemas.microsoft.com/office/powerpoint/2010/main" val="505159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476F6-EED7-CB35-1041-45551F435F11}"/>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65522612-C4B3-B42E-F9F6-737B98857E1A}"/>
              </a:ext>
            </a:extLst>
          </p:cNvPr>
          <p:cNvSpPr txBox="1"/>
          <p:nvPr/>
        </p:nvSpPr>
        <p:spPr>
          <a:xfrm>
            <a:off x="248355" y="1682045"/>
            <a:ext cx="11277600" cy="553998"/>
          </a:xfrm>
          <a:prstGeom prst="rect">
            <a:avLst/>
          </a:prstGeom>
          <a:noFill/>
        </p:spPr>
        <p:txBody>
          <a:bodyPr wrap="square" rtlCol="0">
            <a:spAutoFit/>
          </a:bodyPr>
          <a:lstStyle/>
          <a:p>
            <a:pPr algn="ctr"/>
            <a:r>
              <a:rPr lang="en-US" sz="3000" dirty="0" err="1">
                <a:latin typeface="ADLaM Display" panose="02010000000000000000" pitchFamily="2" charset="0"/>
                <a:ea typeface="ADLaM Display" panose="02010000000000000000" pitchFamily="2" charset="0"/>
                <a:cs typeface="ADLaM Display" panose="02010000000000000000" pitchFamily="2" charset="0"/>
              </a:rPr>
              <a:t>Configurazione</a:t>
            </a:r>
            <a:r>
              <a:rPr lang="en-US" sz="3000" dirty="0">
                <a:latin typeface="ADLaM Display" panose="02010000000000000000" pitchFamily="2" charset="0"/>
                <a:ea typeface="ADLaM Display" panose="02010000000000000000" pitchFamily="2" charset="0"/>
                <a:cs typeface="ADLaM Display" panose="02010000000000000000" pitchFamily="2" charset="0"/>
              </a:rPr>
              <a:t> IAM</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CasellaDiTesto 4">
            <a:extLst>
              <a:ext uri="{FF2B5EF4-FFF2-40B4-BE49-F238E27FC236}">
                <a16:creationId xmlns:a16="http://schemas.microsoft.com/office/drawing/2014/main" id="{3750D697-D02A-9D91-9010-0392B383871D}"/>
              </a:ext>
            </a:extLst>
          </p:cNvPr>
          <p:cNvSpPr txBox="1"/>
          <p:nvPr/>
        </p:nvSpPr>
        <p:spPr>
          <a:xfrm>
            <a:off x="400755" y="2943615"/>
            <a:ext cx="11390489" cy="1200329"/>
          </a:xfrm>
          <a:prstGeom prst="rect">
            <a:avLst/>
          </a:prstGeom>
          <a:noFill/>
        </p:spPr>
        <p:txBody>
          <a:bodyPr wrap="square" rtlCol="0">
            <a:spAutoFit/>
          </a:bodyPr>
          <a:lstStyle/>
          <a:p>
            <a:r>
              <a:rPr lang="it-IT" dirty="0"/>
              <a:t>Per il setup dell'ambiente, abbiamo scelto di non affidarci del tutto a configurazioni di default, ma di implementare puntualmente le raccomandazioni della guida ufficiale </a:t>
            </a:r>
            <a:r>
              <a:rPr lang="it-IT" dirty="0" err="1"/>
              <a:t>Keycloak</a:t>
            </a:r>
            <a:r>
              <a:rPr lang="it-IT" dirty="0"/>
              <a:t>, </a:t>
            </a:r>
            <a:r>
              <a:rPr lang="it-IT" b="1" dirty="0"/>
              <a:t>Server Administration Guide</a:t>
            </a:r>
            <a:r>
              <a:rPr lang="it-IT" dirty="0"/>
              <a:t>. Questo ci ha permesso di costruire un sistema sicuro 'by design'. Nelle prossime slide, verranno illustrate nel dettaglio le scelte implementative derivanti dall'applicazione dei capitoli chiave della documentazione.</a:t>
            </a:r>
          </a:p>
        </p:txBody>
      </p:sp>
    </p:spTree>
    <p:extLst>
      <p:ext uri="{BB962C8B-B14F-4D97-AF65-F5344CB8AC3E}">
        <p14:creationId xmlns:p14="http://schemas.microsoft.com/office/powerpoint/2010/main" val="1886177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82A9F-F1CB-7790-416C-DAE77A38BD27}"/>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5717BB0A-0365-66BD-E9E8-E50063DE48CD}"/>
              </a:ext>
            </a:extLst>
          </p:cNvPr>
          <p:cNvSpPr txBox="1"/>
          <p:nvPr/>
        </p:nvSpPr>
        <p:spPr>
          <a:xfrm>
            <a:off x="457200" y="914401"/>
            <a:ext cx="11277600" cy="584775"/>
          </a:xfrm>
          <a:prstGeom prst="rect">
            <a:avLst/>
          </a:prstGeom>
          <a:noFill/>
        </p:spPr>
        <p:txBody>
          <a:bodyPr wrap="square" rtlCol="0">
            <a:spAutoFit/>
          </a:bodyPr>
          <a:lstStyle/>
          <a:p>
            <a:pPr algn="ctr"/>
            <a:r>
              <a:rPr lang="it-IT" sz="3200" dirty="0">
                <a:latin typeface="ADLaM Display" panose="02010000000000000000" pitchFamily="2" charset="0"/>
                <a:ea typeface="ADLaM Display" panose="02010000000000000000" pitchFamily="2" charset="0"/>
                <a:cs typeface="ADLaM Display" panose="02010000000000000000" pitchFamily="2" charset="0"/>
              </a:rPr>
              <a:t>Setup dell'Ambiente e Isolamento (</a:t>
            </a:r>
            <a:r>
              <a:rPr lang="it-IT" sz="3200" dirty="0" err="1">
                <a:latin typeface="ADLaM Display" panose="02010000000000000000" pitchFamily="2" charset="0"/>
                <a:ea typeface="ADLaM Display" panose="02010000000000000000" pitchFamily="2" charset="0"/>
                <a:cs typeface="ADLaM Display" panose="02010000000000000000" pitchFamily="2" charset="0"/>
              </a:rPr>
              <a:t>Realm</a:t>
            </a:r>
            <a:r>
              <a:rPr lang="it-IT" sz="3200" dirty="0">
                <a:latin typeface="ADLaM Display" panose="02010000000000000000" pitchFamily="2" charset="0"/>
                <a:ea typeface="ADLaM Display" panose="02010000000000000000" pitchFamily="2" charset="0"/>
                <a:cs typeface="ADLaM Display" panose="02010000000000000000" pitchFamily="2" charset="0"/>
              </a:rPr>
              <a:t>)</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CasellaDiTesto 4">
            <a:extLst>
              <a:ext uri="{FF2B5EF4-FFF2-40B4-BE49-F238E27FC236}">
                <a16:creationId xmlns:a16="http://schemas.microsoft.com/office/drawing/2014/main" id="{F90DA5FF-7713-1B8C-D7E1-C0FE527EF053}"/>
              </a:ext>
            </a:extLst>
          </p:cNvPr>
          <p:cNvSpPr txBox="1"/>
          <p:nvPr/>
        </p:nvSpPr>
        <p:spPr>
          <a:xfrm>
            <a:off x="1360509" y="2559655"/>
            <a:ext cx="10430735" cy="45719"/>
          </a:xfrm>
          <a:prstGeom prst="rect">
            <a:avLst/>
          </a:prstGeom>
          <a:noFill/>
        </p:spPr>
        <p:txBody>
          <a:bodyPr wrap="square" rtlCol="0">
            <a:spAutoFit/>
          </a:bodyPr>
          <a:lstStyle/>
          <a:p>
            <a:endParaRPr lang="it-IT" dirty="0"/>
          </a:p>
        </p:txBody>
      </p:sp>
      <p:sp>
        <p:nvSpPr>
          <p:cNvPr id="2" name="Rectangle 1">
            <a:extLst>
              <a:ext uri="{FF2B5EF4-FFF2-40B4-BE49-F238E27FC236}">
                <a16:creationId xmlns:a16="http://schemas.microsoft.com/office/drawing/2014/main" id="{8078B470-A09C-AB12-A867-C9A9E15D9E52}"/>
              </a:ext>
            </a:extLst>
          </p:cNvPr>
          <p:cNvSpPr>
            <a:spLocks noChangeArrowheads="1"/>
          </p:cNvSpPr>
          <p:nvPr/>
        </p:nvSpPr>
        <p:spPr bwMode="auto">
          <a:xfrm>
            <a:off x="4909287" y="3429000"/>
            <a:ext cx="682445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lang="it-IT" b="1" dirty="0"/>
              <a:t>Obiettivo</a:t>
            </a:r>
            <a:r>
              <a:rPr kumimoji="0" lang="it-IT" altLang="it-IT" sz="1800" b="1"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Creazione di uno spazio isolato per gestire la sicurezza dell'applicazione, separato dal </a:t>
            </a:r>
            <a:r>
              <a:rPr kumimoji="0" lang="it-IT" altLang="it-IT" sz="1800" b="0" i="0" u="none" strike="noStrike" cap="none" normalizeH="0" baseline="0" dirty="0" err="1">
                <a:ln>
                  <a:noFill/>
                </a:ln>
                <a:solidFill>
                  <a:schemeClr val="tx1"/>
                </a:solidFill>
                <a:effectLst/>
                <a:latin typeface="Arial" panose="020B0604020202020204" pitchFamily="34" charset="0"/>
              </a:rPr>
              <a:t>realm</a:t>
            </a:r>
            <a:r>
              <a:rPr kumimoji="0" lang="it-IT" altLang="it-IT" sz="1800" b="0" i="0" u="none" strike="noStrike" cap="none" normalizeH="0" baseline="0" dirty="0">
                <a:ln>
                  <a:noFill/>
                </a:ln>
                <a:solidFill>
                  <a:schemeClr val="tx1"/>
                </a:solidFill>
                <a:effectLst/>
                <a:latin typeface="Arial" panose="020B0604020202020204" pitchFamily="34" charset="0"/>
              </a:rPr>
              <a:t> di amministrazione (Master).</a:t>
            </a:r>
          </a:p>
          <a:p>
            <a:pPr lvl="0" eaLnBrk="0" fontAlgn="base" hangingPunct="0">
              <a:spcBef>
                <a:spcPct val="0"/>
              </a:spcBef>
              <a:spcAft>
                <a:spcPct val="0"/>
              </a:spcAf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Nome </a:t>
            </a:r>
            <a:r>
              <a:rPr kumimoji="0" lang="it-IT" altLang="it-IT" sz="1800" b="1" i="0" u="none" strike="noStrike" cap="none" normalizeH="0" baseline="0" dirty="0" err="1">
                <a:ln>
                  <a:noFill/>
                </a:ln>
                <a:solidFill>
                  <a:schemeClr val="tx1"/>
                </a:solidFill>
                <a:effectLst/>
                <a:latin typeface="Arial" panose="020B0604020202020204" pitchFamily="34" charset="0"/>
              </a:rPr>
              <a:t>Realm</a:t>
            </a:r>
            <a:r>
              <a:rPr kumimoji="0" lang="it-IT" altLang="it-IT" sz="1800" b="1" i="0" u="none" strike="noStrike" cap="none" normalizeH="0" baseline="0" dirty="0">
                <a:ln>
                  <a:noFill/>
                </a:ln>
                <a:solidFill>
                  <a:schemeClr val="tx1"/>
                </a:solidFill>
                <a:effectLst/>
                <a:latin typeface="Arial" panose="020B0604020202020204" pitchFamily="34" charset="0"/>
              </a:rPr>
              <a:t>:</a:t>
            </a:r>
            <a:r>
              <a:rPr lang="it-IT" altLang="it-IT" dirty="0">
                <a:latin typeface="Arial" panose="020B0604020202020204" pitchFamily="34" charset="0"/>
              </a:rPr>
              <a:t> prenotazioni-aule.</a:t>
            </a:r>
          </a:p>
          <a:p>
            <a:pPr marL="0" marR="0" lvl="0" indent="0" algn="l" defTabSz="914400" rtl="0" eaLnBrk="0" fontAlgn="base" latinLnBrk="0" hangingPunct="0">
              <a:lnSpc>
                <a:spcPct val="100000"/>
              </a:lnSpc>
              <a:spcBef>
                <a:spcPct val="0"/>
              </a:spcBef>
              <a:spcAft>
                <a:spcPct val="0"/>
              </a:spcAft>
              <a:buClrTx/>
              <a:buSzTx/>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r>
              <a:rPr kumimoji="0" lang="it-IT" altLang="it-IT" sz="1800" b="1" i="0" u="none" strike="noStrike" cap="none" normalizeH="0" baseline="0" dirty="0">
                <a:ln>
                  <a:noFill/>
                </a:ln>
                <a:solidFill>
                  <a:schemeClr val="tx1"/>
                </a:solidFill>
                <a:effectLst/>
                <a:latin typeface="Arial" panose="020B0604020202020204" pitchFamily="34" charset="0"/>
              </a:rPr>
              <a:t>Security </a:t>
            </a:r>
            <a:r>
              <a:rPr kumimoji="0" lang="it-IT" altLang="it-IT" sz="1800" b="1" i="0" u="none" strike="noStrike" cap="none" normalizeH="0" baseline="0" dirty="0" err="1">
                <a:ln>
                  <a:noFill/>
                </a:ln>
                <a:solidFill>
                  <a:schemeClr val="tx1"/>
                </a:solidFill>
                <a:effectLst/>
                <a:latin typeface="Arial" panose="020B0604020202020204" pitchFamily="34" charset="0"/>
              </a:rPr>
              <a:t>Logic</a:t>
            </a:r>
            <a:r>
              <a:rPr kumimoji="0" lang="it-IT" altLang="it-IT" sz="1800" b="1"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a:t>
            </a:r>
            <a:r>
              <a:rPr lang="it-IT" dirty="0"/>
              <a:t>L'isolamento separa le policy di sicurezza del progetto dalle configurazioni master del sistema, impedendo conflitti con l'amministrazione del server o altri servizi attivi.</a:t>
            </a: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
        <p:nvSpPr>
          <p:cNvPr id="6" name="CasellaDiTesto 5">
            <a:extLst>
              <a:ext uri="{FF2B5EF4-FFF2-40B4-BE49-F238E27FC236}">
                <a16:creationId xmlns:a16="http://schemas.microsoft.com/office/drawing/2014/main" id="{3FDDE5D0-2CFC-C13E-2204-7F4CE06309A4}"/>
              </a:ext>
            </a:extLst>
          </p:cNvPr>
          <p:cNvSpPr txBox="1"/>
          <p:nvPr/>
        </p:nvSpPr>
        <p:spPr>
          <a:xfrm>
            <a:off x="4909287" y="1806012"/>
            <a:ext cx="7072489" cy="1200329"/>
          </a:xfrm>
          <a:prstGeom prst="rect">
            <a:avLst/>
          </a:prstGeom>
          <a:noFill/>
        </p:spPr>
        <p:txBody>
          <a:bodyPr wrap="square" rtlCol="0">
            <a:spAutoFit/>
          </a:bodyPr>
          <a:lstStyle/>
          <a:p>
            <a:r>
              <a:rPr lang="it-IT" dirty="0"/>
              <a:t>La </a:t>
            </a:r>
            <a:r>
              <a:rPr lang="it-IT" b="1" dirty="0"/>
              <a:t>Sezione </a:t>
            </a:r>
            <a:r>
              <a:rPr lang="it-IT" b="1" i="1" dirty="0" err="1"/>
              <a:t>Configuring</a:t>
            </a:r>
            <a:r>
              <a:rPr lang="it-IT" b="1" i="1" dirty="0"/>
              <a:t> </a:t>
            </a:r>
            <a:r>
              <a:rPr lang="it-IT" b="1" i="1" dirty="0" err="1"/>
              <a:t>Realms</a:t>
            </a:r>
            <a:r>
              <a:rPr lang="it-IT" dirty="0"/>
              <a:t>, innanzitutto, ci guida alla creazione di un </a:t>
            </a:r>
            <a:r>
              <a:rPr lang="it-IT" b="1" dirty="0" err="1"/>
              <a:t>Realm</a:t>
            </a:r>
            <a:r>
              <a:rPr lang="it-IT" b="1" dirty="0"/>
              <a:t> : </a:t>
            </a:r>
            <a:r>
              <a:rPr lang="it-IT" i="1" dirty="0"/>
              <a:t>isolano un insieme di utenti, ruoli, ed eventualmente gruppi. Un utente appartiene e si autentica in uno specifico </a:t>
            </a:r>
            <a:r>
              <a:rPr lang="it-IT" i="1" dirty="0" err="1"/>
              <a:t>Realm</a:t>
            </a:r>
            <a:r>
              <a:rPr lang="it-IT" i="1" dirty="0"/>
              <a:t>.</a:t>
            </a:r>
            <a:endParaRPr lang="it-IT" dirty="0"/>
          </a:p>
        </p:txBody>
      </p:sp>
      <p:pic>
        <p:nvPicPr>
          <p:cNvPr id="8" name="Immagine 7" descr="Immagine che contiene testo, schermata, software, numero&#10;&#10;Il contenuto generato dall'IA potrebbe non essere corretto.">
            <a:extLst>
              <a:ext uri="{FF2B5EF4-FFF2-40B4-BE49-F238E27FC236}">
                <a16:creationId xmlns:a16="http://schemas.microsoft.com/office/drawing/2014/main" id="{F4116AA8-A6D1-83C8-5151-92B17011640C}"/>
              </a:ext>
            </a:extLst>
          </p:cNvPr>
          <p:cNvPicPr>
            <a:picLocks noChangeAspect="1"/>
          </p:cNvPicPr>
          <p:nvPr/>
        </p:nvPicPr>
        <p:blipFill>
          <a:blip r:embed="rId3"/>
          <a:stretch>
            <a:fillRect/>
          </a:stretch>
        </p:blipFill>
        <p:spPr>
          <a:xfrm>
            <a:off x="210224" y="1806012"/>
            <a:ext cx="4299361" cy="3793066"/>
          </a:xfrm>
          <a:prstGeom prst="rect">
            <a:avLst/>
          </a:prstGeom>
        </p:spPr>
      </p:pic>
    </p:spTree>
    <p:extLst>
      <p:ext uri="{BB962C8B-B14F-4D97-AF65-F5344CB8AC3E}">
        <p14:creationId xmlns:p14="http://schemas.microsoft.com/office/powerpoint/2010/main" val="2541190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DCA8A696-E2E3-210D-C72D-263503DA612C}"/>
              </a:ext>
            </a:extLst>
          </p:cNvPr>
          <p:cNvSpPr>
            <a:spLocks noGrp="1"/>
          </p:cNvSpPr>
          <p:nvPr>
            <p:ph type="title"/>
          </p:nvPr>
        </p:nvSpPr>
        <p:spPr>
          <a:xfrm>
            <a:off x="1511044" y="289936"/>
            <a:ext cx="9169912" cy="511575"/>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Setup Iniziale: Il </a:t>
            </a:r>
            <a:r>
              <a:rPr lang="it-IT" dirty="0" err="1">
                <a:latin typeface="ADLaM Display" panose="02010000000000000000" pitchFamily="2" charset="0"/>
                <a:ea typeface="ADLaM Display" panose="02010000000000000000" pitchFamily="2" charset="0"/>
                <a:cs typeface="ADLaM Display" panose="02010000000000000000" pitchFamily="2" charset="0"/>
              </a:rPr>
              <a:t>Realm</a:t>
            </a:r>
            <a:r>
              <a:rPr lang="it-IT" dirty="0">
                <a:latin typeface="ADLaM Display" panose="02010000000000000000" pitchFamily="2" charset="0"/>
                <a:ea typeface="ADLaM Display" panose="02010000000000000000" pitchFamily="2" charset="0"/>
                <a:cs typeface="ADLaM Display" panose="02010000000000000000" pitchFamily="2" charset="0"/>
              </a:rPr>
              <a:t> "prenotazioni-aule"</a:t>
            </a:r>
          </a:p>
        </p:txBody>
      </p:sp>
      <p:sp>
        <p:nvSpPr>
          <p:cNvPr id="6" name="CasellaDiTesto 5">
            <a:extLst>
              <a:ext uri="{FF2B5EF4-FFF2-40B4-BE49-F238E27FC236}">
                <a16:creationId xmlns:a16="http://schemas.microsoft.com/office/drawing/2014/main" id="{94D450E2-D793-92E8-E186-CEE65C1B1A2A}"/>
              </a:ext>
            </a:extLst>
          </p:cNvPr>
          <p:cNvSpPr txBox="1"/>
          <p:nvPr/>
        </p:nvSpPr>
        <p:spPr>
          <a:xfrm>
            <a:off x="310444" y="1355508"/>
            <a:ext cx="7873999" cy="4247317"/>
          </a:xfrm>
          <a:prstGeom prst="rect">
            <a:avLst/>
          </a:prstGeom>
          <a:noFill/>
        </p:spPr>
        <p:txBody>
          <a:bodyPr wrap="square" rtlCol="0">
            <a:spAutoFit/>
          </a:bodyPr>
          <a:lstStyle/>
          <a:p>
            <a:r>
              <a:rPr lang="it-IT" dirty="0"/>
              <a:t>Dopo aver creato il </a:t>
            </a:r>
            <a:r>
              <a:rPr lang="it-IT" dirty="0" err="1"/>
              <a:t>Realm</a:t>
            </a:r>
            <a:r>
              <a:rPr lang="it-IT" dirty="0"/>
              <a:t> prenotazioni-aule, si è passati alla configurazione delle policy di accesso fondamentali nella tab 'Login’. Queste policy sono state applicate facendo riferimento alla </a:t>
            </a:r>
            <a:r>
              <a:rPr lang="it-IT" b="1" dirty="0"/>
              <a:t>Server Administration Guide,</a:t>
            </a:r>
            <a:r>
              <a:rPr lang="it-IT" dirty="0"/>
              <a:t> in particolare alle sezioni 3 e 5.</a:t>
            </a:r>
          </a:p>
          <a:p>
            <a:endParaRPr lang="it-IT" dirty="0"/>
          </a:p>
          <a:p>
            <a:r>
              <a:rPr lang="it-IT" dirty="0"/>
              <a:t>All'interno del capitolo </a:t>
            </a:r>
            <a:r>
              <a:rPr lang="it-IT" b="1" dirty="0" err="1"/>
              <a:t>Configuring</a:t>
            </a:r>
            <a:r>
              <a:rPr lang="it-IT" b="1" dirty="0"/>
              <a:t> </a:t>
            </a:r>
            <a:r>
              <a:rPr lang="it-IT" b="1" dirty="0" err="1"/>
              <a:t>Realms</a:t>
            </a:r>
            <a:r>
              <a:rPr lang="it-IT" dirty="0"/>
              <a:t>, specificamente alla voce </a:t>
            </a:r>
            <a:r>
              <a:rPr lang="it-IT" b="1" dirty="0" err="1"/>
              <a:t>Controlling</a:t>
            </a:r>
            <a:r>
              <a:rPr lang="it-IT" b="1" dirty="0"/>
              <a:t> Login Options</a:t>
            </a:r>
            <a:r>
              <a:rPr lang="it-IT" dirty="0"/>
              <a:t>, la documentazione indica la possibilità di recupero della password e come configurare la persistenza della sessione (trasformando il cookie di sessione in un cookie persistente).</a:t>
            </a:r>
          </a:p>
          <a:p>
            <a:endParaRPr lang="it-IT" dirty="0"/>
          </a:p>
          <a:p>
            <a:r>
              <a:rPr lang="it-IT" dirty="0"/>
              <a:t>Inoltre, facendo riferimento al cap.5, </a:t>
            </a:r>
            <a:r>
              <a:rPr lang="it-IT" b="1" dirty="0" err="1"/>
              <a:t>Managing</a:t>
            </a:r>
            <a:r>
              <a:rPr lang="it-IT" b="1" dirty="0"/>
              <a:t> Users &gt; </a:t>
            </a:r>
            <a:r>
              <a:rPr lang="it-IT" b="1" dirty="0" err="1"/>
              <a:t>Allowing</a:t>
            </a:r>
            <a:r>
              <a:rPr lang="it-IT" b="1" dirty="0"/>
              <a:t> users to self-</a:t>
            </a:r>
            <a:r>
              <a:rPr lang="it-IT" b="1" dirty="0" err="1"/>
              <a:t>register</a:t>
            </a:r>
            <a:r>
              <a:rPr lang="it-IT" dirty="0"/>
              <a:t>, è possibile delegare a </a:t>
            </a:r>
            <a:r>
              <a:rPr lang="it-IT" dirty="0" err="1"/>
              <a:t>Keycloak</a:t>
            </a:r>
            <a:r>
              <a:rPr lang="it-IT" dirty="0"/>
              <a:t> la gestione completa delle utenze. Attivando la </a:t>
            </a:r>
            <a:r>
              <a:rPr lang="it-IT" b="1" dirty="0"/>
              <a:t>User </a:t>
            </a:r>
            <a:r>
              <a:rPr lang="it-IT" b="1" dirty="0" err="1"/>
              <a:t>Registration</a:t>
            </a:r>
            <a:r>
              <a:rPr lang="it-IT" dirty="0"/>
              <a:t>, la pagina di login mostrerà automaticamente il link per permettere ai nuovi utenti di creare un account in autonomia.</a:t>
            </a:r>
          </a:p>
        </p:txBody>
      </p:sp>
      <p:pic>
        <p:nvPicPr>
          <p:cNvPr id="8" name="Immagine 7" descr="Immagine che contiene testo, schermata, software, Icona del computer">
            <a:extLst>
              <a:ext uri="{FF2B5EF4-FFF2-40B4-BE49-F238E27FC236}">
                <a16:creationId xmlns:a16="http://schemas.microsoft.com/office/drawing/2014/main" id="{0F2A0928-DD85-463B-B23D-D624533434A1}"/>
              </a:ext>
            </a:extLst>
          </p:cNvPr>
          <p:cNvPicPr>
            <a:picLocks noChangeAspect="1"/>
          </p:cNvPicPr>
          <p:nvPr/>
        </p:nvPicPr>
        <p:blipFill>
          <a:blip r:embed="rId2"/>
          <a:stretch>
            <a:fillRect/>
          </a:stretch>
        </p:blipFill>
        <p:spPr>
          <a:xfrm>
            <a:off x="8331723" y="1523367"/>
            <a:ext cx="3549833" cy="3911600"/>
          </a:xfrm>
          <a:prstGeom prst="rect">
            <a:avLst/>
          </a:prstGeom>
        </p:spPr>
      </p:pic>
    </p:spTree>
    <p:extLst>
      <p:ext uri="{BB962C8B-B14F-4D97-AF65-F5344CB8AC3E}">
        <p14:creationId xmlns:p14="http://schemas.microsoft.com/office/powerpoint/2010/main" val="1067655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E2EB2-7D2E-FE4F-414F-FDA2ED833953}"/>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EED744CE-1F83-C833-107B-91124C9B3DA1}"/>
              </a:ext>
            </a:extLst>
          </p:cNvPr>
          <p:cNvSpPr>
            <a:spLocks noGrp="1"/>
          </p:cNvSpPr>
          <p:nvPr>
            <p:ph type="title"/>
          </p:nvPr>
        </p:nvSpPr>
        <p:spPr>
          <a:xfrm>
            <a:off x="0" y="689312"/>
            <a:ext cx="12192000" cy="663575"/>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Configurazione del Flusso di Autenticazione</a:t>
            </a:r>
          </a:p>
        </p:txBody>
      </p:sp>
      <p:sp>
        <p:nvSpPr>
          <p:cNvPr id="7" name="CasellaDiTesto 6">
            <a:extLst>
              <a:ext uri="{FF2B5EF4-FFF2-40B4-BE49-F238E27FC236}">
                <a16:creationId xmlns:a16="http://schemas.microsoft.com/office/drawing/2014/main" id="{CEDE646F-1AA3-4CA7-1756-F32A83870136}"/>
              </a:ext>
            </a:extLst>
          </p:cNvPr>
          <p:cNvSpPr txBox="1"/>
          <p:nvPr/>
        </p:nvSpPr>
        <p:spPr>
          <a:xfrm>
            <a:off x="328310" y="2570073"/>
            <a:ext cx="11535376" cy="923330"/>
          </a:xfrm>
          <a:prstGeom prst="rect">
            <a:avLst/>
          </a:prstGeom>
          <a:noFill/>
        </p:spPr>
        <p:txBody>
          <a:bodyPr wrap="square" rtlCol="0">
            <a:spAutoFit/>
          </a:bodyPr>
          <a:lstStyle/>
          <a:p>
            <a:r>
              <a:rPr lang="it-IT" dirty="0"/>
              <a:t>Inoltre, abilitando "User </a:t>
            </a:r>
            <a:r>
              <a:rPr lang="it-IT" dirty="0" err="1"/>
              <a:t>Registration</a:t>
            </a:r>
            <a:r>
              <a:rPr lang="it-IT" dirty="0"/>
              <a:t>", abbiamo indirettamente abilitato il </a:t>
            </a:r>
            <a:r>
              <a:rPr lang="it-IT" b="1" dirty="0" err="1"/>
              <a:t>Registration</a:t>
            </a:r>
            <a:r>
              <a:rPr lang="it-IT" b="1" dirty="0"/>
              <a:t> Flow.</a:t>
            </a:r>
          </a:p>
          <a:p>
            <a:r>
              <a:rPr lang="it-IT" dirty="0"/>
              <a:t>Dietro le quinte, stiamo generando un intero sotto-flusso di autenticazione che gestisce la validazione dei dati (email, password match, etc.) e la creazione dell'utente.</a:t>
            </a:r>
          </a:p>
        </p:txBody>
      </p:sp>
      <p:sp>
        <p:nvSpPr>
          <p:cNvPr id="10" name="CasellaDiTesto 9">
            <a:extLst>
              <a:ext uri="{FF2B5EF4-FFF2-40B4-BE49-F238E27FC236}">
                <a16:creationId xmlns:a16="http://schemas.microsoft.com/office/drawing/2014/main" id="{454431F8-9027-1A08-E20D-3DDA67AF7F66}"/>
              </a:ext>
            </a:extLst>
          </p:cNvPr>
          <p:cNvSpPr txBox="1"/>
          <p:nvPr/>
        </p:nvSpPr>
        <p:spPr>
          <a:xfrm>
            <a:off x="328310" y="1499815"/>
            <a:ext cx="11535376" cy="923330"/>
          </a:xfrm>
          <a:prstGeom prst="rect">
            <a:avLst/>
          </a:prstGeom>
          <a:noFill/>
        </p:spPr>
        <p:txBody>
          <a:bodyPr wrap="square">
            <a:spAutoFit/>
          </a:bodyPr>
          <a:lstStyle/>
          <a:p>
            <a:r>
              <a:rPr lang="it-IT" dirty="0" err="1"/>
              <a:t>Keycloak</a:t>
            </a:r>
            <a:r>
              <a:rPr lang="it-IT" dirty="0"/>
              <a:t> non usa una pagina di login statica. Usa un </a:t>
            </a:r>
            <a:r>
              <a:rPr lang="it-IT" b="1" dirty="0"/>
              <a:t>Authentication Flow</a:t>
            </a:r>
            <a:r>
              <a:rPr lang="it-IT" dirty="0"/>
              <a:t> (cap.8 ‘'</a:t>
            </a:r>
            <a:r>
              <a:rPr lang="it-IT" dirty="0" err="1"/>
              <a:t>Configuring</a:t>
            </a:r>
            <a:r>
              <a:rPr lang="it-IT" dirty="0"/>
              <a:t> Authentication’).</a:t>
            </a:r>
          </a:p>
          <a:p>
            <a:r>
              <a:rPr lang="it-IT" dirty="0"/>
              <a:t>Per la nostra applicazione specifica parliamo di un </a:t>
            </a:r>
            <a:r>
              <a:rPr lang="it-IT" b="1" dirty="0"/>
              <a:t>Browser Flow:</a:t>
            </a:r>
            <a:r>
              <a:rPr lang="it-IT" dirty="0"/>
              <a:t> flusso standard usato quando un utente accede via web (</a:t>
            </a:r>
            <a:r>
              <a:rPr lang="it-IT" dirty="0" err="1"/>
              <a:t>redirect</a:t>
            </a:r>
            <a:r>
              <a:rPr lang="it-IT" dirty="0"/>
              <a:t> al login, inserimento credenziali, eventuale OTP, e ritorno all'app).</a:t>
            </a:r>
          </a:p>
        </p:txBody>
      </p:sp>
      <p:sp>
        <p:nvSpPr>
          <p:cNvPr id="12" name="CasellaDiTesto 11">
            <a:extLst>
              <a:ext uri="{FF2B5EF4-FFF2-40B4-BE49-F238E27FC236}">
                <a16:creationId xmlns:a16="http://schemas.microsoft.com/office/drawing/2014/main" id="{494CA565-F7EF-E6A5-6C28-2D4363A253E5}"/>
              </a:ext>
            </a:extLst>
          </p:cNvPr>
          <p:cNvSpPr txBox="1"/>
          <p:nvPr/>
        </p:nvSpPr>
        <p:spPr>
          <a:xfrm>
            <a:off x="328310" y="3640331"/>
            <a:ext cx="11535376" cy="923330"/>
          </a:xfrm>
          <a:prstGeom prst="rect">
            <a:avLst/>
          </a:prstGeom>
          <a:noFill/>
        </p:spPr>
        <p:txBody>
          <a:bodyPr wrap="square">
            <a:spAutoFit/>
          </a:bodyPr>
          <a:lstStyle/>
          <a:p>
            <a:pPr>
              <a:buNone/>
            </a:pPr>
            <a:r>
              <a:rPr lang="it-IT" dirty="0"/>
              <a:t>Questo capitolo copre, poi, anche la sicurezza delle credenziali, mostrando le possibili regole da imporre come: </a:t>
            </a:r>
            <a:r>
              <a:rPr lang="it-IT" b="1" dirty="0" err="1"/>
              <a:t>Hashing</a:t>
            </a:r>
            <a:r>
              <a:rPr lang="it-IT" b="1" dirty="0"/>
              <a:t> </a:t>
            </a:r>
            <a:r>
              <a:rPr lang="it-IT" b="1" dirty="0" err="1"/>
              <a:t>Iterations</a:t>
            </a:r>
            <a:r>
              <a:rPr lang="it-IT" b="1" dirty="0"/>
              <a:t>,</a:t>
            </a:r>
            <a:r>
              <a:rPr lang="it-IT" dirty="0"/>
              <a:t> </a:t>
            </a:r>
            <a:r>
              <a:rPr lang="it-IT" b="1" dirty="0" err="1"/>
              <a:t>Complexity</a:t>
            </a:r>
            <a:r>
              <a:rPr lang="it-IT" dirty="0"/>
              <a:t>, </a:t>
            </a:r>
            <a:r>
              <a:rPr lang="it-IT" b="1" dirty="0"/>
              <a:t>History, </a:t>
            </a:r>
            <a:r>
              <a:rPr lang="it-IT" b="1" dirty="0" err="1"/>
              <a:t>Expiration</a:t>
            </a:r>
            <a:r>
              <a:rPr lang="it-IT" b="1" dirty="0"/>
              <a:t>.</a:t>
            </a:r>
          </a:p>
          <a:p>
            <a:pPr>
              <a:buNone/>
            </a:pPr>
            <a:r>
              <a:rPr lang="it-IT" dirty="0"/>
              <a:t>Per il nostro progetto abbiamo scelto di lasciare le impostazioni di default</a:t>
            </a:r>
          </a:p>
        </p:txBody>
      </p:sp>
      <p:pic>
        <p:nvPicPr>
          <p:cNvPr id="14" name="Immagine 13" descr="Immagine che contiene testo, schermata, linea, Carattere&#10;&#10;Il contenuto generato dall'IA potrebbe non essere corretto.">
            <a:extLst>
              <a:ext uri="{FF2B5EF4-FFF2-40B4-BE49-F238E27FC236}">
                <a16:creationId xmlns:a16="http://schemas.microsoft.com/office/drawing/2014/main" id="{AD84C480-17FB-B3D3-A168-B6C4537D8806}"/>
              </a:ext>
            </a:extLst>
          </p:cNvPr>
          <p:cNvPicPr>
            <a:picLocks noChangeAspect="1"/>
          </p:cNvPicPr>
          <p:nvPr/>
        </p:nvPicPr>
        <p:blipFill>
          <a:blip r:embed="rId2"/>
          <a:stretch>
            <a:fillRect/>
          </a:stretch>
        </p:blipFill>
        <p:spPr>
          <a:xfrm>
            <a:off x="5598658" y="4686818"/>
            <a:ext cx="5894429" cy="1781377"/>
          </a:xfrm>
          <a:prstGeom prst="rect">
            <a:avLst/>
          </a:prstGeom>
        </p:spPr>
      </p:pic>
    </p:spTree>
    <p:extLst>
      <p:ext uri="{BB962C8B-B14F-4D97-AF65-F5344CB8AC3E}">
        <p14:creationId xmlns:p14="http://schemas.microsoft.com/office/powerpoint/2010/main" val="3214630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4A6D7-7002-1706-8B82-71BB461622E4}"/>
            </a:ext>
          </a:extLst>
        </p:cNvPr>
        <p:cNvGrpSpPr/>
        <p:nvPr/>
      </p:nvGrpSpPr>
      <p:grpSpPr>
        <a:xfrm>
          <a:off x="0" y="0"/>
          <a:ext cx="0" cy="0"/>
          <a:chOff x="0" y="0"/>
          <a:chExt cx="0" cy="0"/>
        </a:xfrm>
      </p:grpSpPr>
      <p:sp>
        <p:nvSpPr>
          <p:cNvPr id="5" name="Titolo 1">
            <a:extLst>
              <a:ext uri="{FF2B5EF4-FFF2-40B4-BE49-F238E27FC236}">
                <a16:creationId xmlns:a16="http://schemas.microsoft.com/office/drawing/2014/main" id="{88DA37D8-CF71-FCE0-EB3B-C6E2DB71DDF8}"/>
              </a:ext>
            </a:extLst>
          </p:cNvPr>
          <p:cNvSpPr>
            <a:spLocks noGrp="1"/>
          </p:cNvSpPr>
          <p:nvPr>
            <p:ph type="title"/>
          </p:nvPr>
        </p:nvSpPr>
        <p:spPr>
          <a:xfrm>
            <a:off x="1511044" y="289936"/>
            <a:ext cx="9169912" cy="511575"/>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Setup Iniziale: Il </a:t>
            </a:r>
            <a:r>
              <a:rPr lang="it-IT" dirty="0" err="1">
                <a:latin typeface="ADLaM Display" panose="02010000000000000000" pitchFamily="2" charset="0"/>
                <a:ea typeface="ADLaM Display" panose="02010000000000000000" pitchFamily="2" charset="0"/>
                <a:cs typeface="ADLaM Display" panose="02010000000000000000" pitchFamily="2" charset="0"/>
              </a:rPr>
              <a:t>Realm</a:t>
            </a:r>
            <a:r>
              <a:rPr lang="it-IT" dirty="0">
                <a:latin typeface="ADLaM Display" panose="02010000000000000000" pitchFamily="2" charset="0"/>
                <a:ea typeface="ADLaM Display" panose="02010000000000000000" pitchFamily="2" charset="0"/>
                <a:cs typeface="ADLaM Display" panose="02010000000000000000" pitchFamily="2" charset="0"/>
              </a:rPr>
              <a:t> "prenotazioni-aule"</a:t>
            </a:r>
          </a:p>
        </p:txBody>
      </p:sp>
      <p:sp>
        <p:nvSpPr>
          <p:cNvPr id="6" name="CasellaDiTesto 5">
            <a:extLst>
              <a:ext uri="{FF2B5EF4-FFF2-40B4-BE49-F238E27FC236}">
                <a16:creationId xmlns:a16="http://schemas.microsoft.com/office/drawing/2014/main" id="{5CCB71BA-D2C1-C9EF-D8D1-D34E7E949AD8}"/>
              </a:ext>
            </a:extLst>
          </p:cNvPr>
          <p:cNvSpPr txBox="1"/>
          <p:nvPr/>
        </p:nvSpPr>
        <p:spPr>
          <a:xfrm>
            <a:off x="575732" y="1305340"/>
            <a:ext cx="7354712" cy="4524315"/>
          </a:xfrm>
          <a:prstGeom prst="rect">
            <a:avLst/>
          </a:prstGeom>
          <a:noFill/>
        </p:spPr>
        <p:txBody>
          <a:bodyPr wrap="square" rtlCol="0">
            <a:spAutoFit/>
          </a:bodyPr>
          <a:lstStyle/>
          <a:p>
            <a:r>
              <a:rPr lang="it-IT" dirty="0"/>
              <a:t>Nel cap.5, </a:t>
            </a:r>
            <a:r>
              <a:rPr lang="it-IT" b="1" dirty="0" err="1"/>
              <a:t>Managing</a:t>
            </a:r>
            <a:r>
              <a:rPr lang="it-IT" b="1" dirty="0"/>
              <a:t> Users </a:t>
            </a:r>
            <a:r>
              <a:rPr lang="it-IT" dirty="0"/>
              <a:t>viene fatto riferimento anche agli attributi relativi ad un utente.</a:t>
            </a:r>
          </a:p>
          <a:p>
            <a:endParaRPr lang="it-IT" dirty="0"/>
          </a:p>
          <a:p>
            <a:r>
              <a:rPr lang="it-IT" dirty="0"/>
              <a:t>Di default, </a:t>
            </a:r>
            <a:r>
              <a:rPr lang="it-IT" dirty="0" err="1"/>
              <a:t>Keycloak</a:t>
            </a:r>
            <a:r>
              <a:rPr lang="it-IT" dirty="0"/>
              <a:t> assegna degli attributi fissi al momento della creazione. </a:t>
            </a:r>
          </a:p>
          <a:p>
            <a:r>
              <a:rPr lang="it-IT" dirty="0"/>
              <a:t>Tra questi abbiamo: E-mail e username, spesso utilizzati per identificare, autenticare e collegare gli account utente. Per questi, è possibile solo modificarne le impostazioni, ma non è possibile rimuoverli. </a:t>
            </a:r>
          </a:p>
          <a:p>
            <a:endParaRPr lang="it-IT" dirty="0"/>
          </a:p>
          <a:p>
            <a:r>
              <a:rPr lang="it-IT" dirty="0"/>
              <a:t>Disabilitando </a:t>
            </a:r>
            <a:r>
              <a:rPr lang="it-IT" b="1" dirty="0"/>
              <a:t>Email </a:t>
            </a:r>
            <a:r>
              <a:rPr lang="it-IT" b="1" dirty="0" err="1"/>
              <a:t>as</a:t>
            </a:r>
            <a:r>
              <a:rPr lang="it-IT" b="1" dirty="0"/>
              <a:t> Username </a:t>
            </a:r>
            <a:r>
              <a:rPr lang="it-IT" dirty="0"/>
              <a:t>forziamo la scelta di uno username univoco, separando il concetto di identità (username) dal contatto (email).</a:t>
            </a:r>
          </a:p>
          <a:p>
            <a:r>
              <a:rPr lang="it-IT" dirty="0"/>
              <a:t>Abbiamo comunque lasciato la possibilità all’utente di autenticarsi tramite e-mail</a:t>
            </a:r>
          </a:p>
          <a:p>
            <a:endParaRPr lang="it-IT" dirty="0"/>
          </a:p>
        </p:txBody>
      </p:sp>
      <p:pic>
        <p:nvPicPr>
          <p:cNvPr id="3" name="Immagine 2" descr="Immagine che contiene testo, schermata, software, Icona del computer&#10;&#10;Il contenuto generato dall'IA potrebbe non essere corretto.">
            <a:extLst>
              <a:ext uri="{FF2B5EF4-FFF2-40B4-BE49-F238E27FC236}">
                <a16:creationId xmlns:a16="http://schemas.microsoft.com/office/drawing/2014/main" id="{4E9C0499-63C8-240F-8800-AEDC030DE17C}"/>
              </a:ext>
            </a:extLst>
          </p:cNvPr>
          <p:cNvPicPr>
            <a:picLocks noChangeAspect="1"/>
          </p:cNvPicPr>
          <p:nvPr/>
        </p:nvPicPr>
        <p:blipFill>
          <a:blip r:embed="rId2"/>
          <a:stretch>
            <a:fillRect/>
          </a:stretch>
        </p:blipFill>
        <p:spPr>
          <a:xfrm>
            <a:off x="8644626" y="1667662"/>
            <a:ext cx="2971642" cy="3522675"/>
          </a:xfrm>
          <a:prstGeom prst="rect">
            <a:avLst/>
          </a:prstGeom>
        </p:spPr>
      </p:pic>
    </p:spTree>
    <p:extLst>
      <p:ext uri="{BB962C8B-B14F-4D97-AF65-F5344CB8AC3E}">
        <p14:creationId xmlns:p14="http://schemas.microsoft.com/office/powerpoint/2010/main" val="3014915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748DE-C050-6CC9-8E5C-CDF9AED0C880}"/>
            </a:ext>
          </a:extLst>
        </p:cNvPr>
        <p:cNvGrpSpPr/>
        <p:nvPr/>
      </p:nvGrpSpPr>
      <p:grpSpPr>
        <a:xfrm>
          <a:off x="0" y="0"/>
          <a:ext cx="0" cy="0"/>
          <a:chOff x="0" y="0"/>
          <a:chExt cx="0" cy="0"/>
        </a:xfrm>
      </p:grpSpPr>
      <p:sp>
        <p:nvSpPr>
          <p:cNvPr id="5" name="Titolo 1">
            <a:extLst>
              <a:ext uri="{FF2B5EF4-FFF2-40B4-BE49-F238E27FC236}">
                <a16:creationId xmlns:a16="http://schemas.microsoft.com/office/drawing/2014/main" id="{F4FDBE9B-DE4A-FE32-7C33-EFD767E8DE34}"/>
              </a:ext>
            </a:extLst>
          </p:cNvPr>
          <p:cNvSpPr>
            <a:spLocks noGrp="1"/>
          </p:cNvSpPr>
          <p:nvPr>
            <p:ph type="title"/>
          </p:nvPr>
        </p:nvSpPr>
        <p:spPr>
          <a:xfrm>
            <a:off x="1577111" y="301226"/>
            <a:ext cx="8368400"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Definizione del </a:t>
            </a:r>
            <a:r>
              <a:rPr lang="it-IT" dirty="0" err="1">
                <a:latin typeface="ADLaM Display" panose="02010000000000000000" pitchFamily="2" charset="0"/>
                <a:ea typeface="ADLaM Display" panose="02010000000000000000" pitchFamily="2" charset="0"/>
                <a:cs typeface="ADLaM Display" panose="02010000000000000000" pitchFamily="2" charset="0"/>
              </a:rPr>
              <a:t>Relying</a:t>
            </a:r>
            <a:r>
              <a:rPr lang="it-IT" dirty="0">
                <a:latin typeface="ADLaM Display" panose="02010000000000000000" pitchFamily="2" charset="0"/>
                <a:ea typeface="ADLaM Display" panose="02010000000000000000" pitchFamily="2" charset="0"/>
                <a:cs typeface="ADLaM Display" panose="02010000000000000000" pitchFamily="2" charset="0"/>
              </a:rPr>
              <a:t> Party (Il Client)</a:t>
            </a:r>
          </a:p>
        </p:txBody>
      </p:sp>
      <p:sp>
        <p:nvSpPr>
          <p:cNvPr id="6" name="CasellaDiTesto 5">
            <a:extLst>
              <a:ext uri="{FF2B5EF4-FFF2-40B4-BE49-F238E27FC236}">
                <a16:creationId xmlns:a16="http://schemas.microsoft.com/office/drawing/2014/main" id="{48F65C7A-1B11-18EB-8A5C-D8CA3B776191}"/>
              </a:ext>
            </a:extLst>
          </p:cNvPr>
          <p:cNvSpPr txBox="1"/>
          <p:nvPr/>
        </p:nvSpPr>
        <p:spPr>
          <a:xfrm>
            <a:off x="203200" y="1192602"/>
            <a:ext cx="11785600" cy="2585323"/>
          </a:xfrm>
          <a:prstGeom prst="rect">
            <a:avLst/>
          </a:prstGeom>
          <a:noFill/>
        </p:spPr>
        <p:txBody>
          <a:bodyPr wrap="square" rtlCol="0">
            <a:spAutoFit/>
          </a:bodyPr>
          <a:lstStyle/>
          <a:p>
            <a:r>
              <a:rPr lang="it-IT" dirty="0"/>
              <a:t>Il cap.13 della </a:t>
            </a:r>
            <a:r>
              <a:rPr lang="it-IT" b="1" dirty="0"/>
              <a:t>Server Administrator Guide, </a:t>
            </a:r>
            <a:r>
              <a:rPr lang="it-IT" b="1" dirty="0" err="1"/>
              <a:t>Managing</a:t>
            </a:r>
            <a:r>
              <a:rPr lang="it-IT" b="1" dirty="0"/>
              <a:t> </a:t>
            </a:r>
            <a:r>
              <a:rPr lang="it-IT" b="1" dirty="0" err="1"/>
              <a:t>OpenID</a:t>
            </a:r>
            <a:r>
              <a:rPr lang="it-IT" b="1" dirty="0"/>
              <a:t> Connect, </a:t>
            </a:r>
            <a:r>
              <a:rPr lang="it-IT" dirty="0"/>
              <a:t>definisce un client come l’entità che può richiedere l’autenticazione di un utente. Il Client è l'applicazione che </a:t>
            </a:r>
            <a:r>
              <a:rPr lang="it-IT" b="1" dirty="0"/>
              <a:t>delega</a:t>
            </a:r>
            <a:r>
              <a:rPr lang="it-IT" dirty="0"/>
              <a:t> l'intero processo di autenticazione a </a:t>
            </a:r>
            <a:r>
              <a:rPr lang="it-IT" dirty="0" err="1"/>
              <a:t>Keycloak</a:t>
            </a:r>
            <a:r>
              <a:rPr lang="it-IT" dirty="0"/>
              <a:t> tramite Single </a:t>
            </a:r>
            <a:r>
              <a:rPr lang="it-IT" dirty="0" err="1"/>
              <a:t>Sign</a:t>
            </a:r>
            <a:r>
              <a:rPr lang="it-IT" dirty="0"/>
              <a:t>-On (SSO), </a:t>
            </a:r>
            <a:r>
              <a:rPr lang="it-IT" b="1" dirty="0"/>
              <a:t>esternalizzando</a:t>
            </a:r>
            <a:r>
              <a:rPr lang="it-IT" dirty="0"/>
              <a:t> la gestione della sicurezza e delle credenziali utente.</a:t>
            </a:r>
            <a:endParaRPr lang="en-US" dirty="0"/>
          </a:p>
          <a:p>
            <a:r>
              <a:rPr lang="it-IT" dirty="0"/>
              <a:t>La scelta del protocollo OIDC è strategica: garantisce interoperabilità e sicurezza moderna rispetto a protocolli legacy come SAML.</a:t>
            </a:r>
          </a:p>
          <a:p>
            <a:endParaRPr lang="it-IT" dirty="0"/>
          </a:p>
          <a:p>
            <a:r>
              <a:rPr lang="it-IT" dirty="0"/>
              <a:t>Per permettere alla nostra applicazione Spring Boot di connettersi con </a:t>
            </a:r>
            <a:r>
              <a:rPr lang="it-IT" dirty="0" err="1"/>
              <a:t>Keycloak</a:t>
            </a:r>
            <a:r>
              <a:rPr lang="it-IT" dirty="0"/>
              <a:t>, abbiamo definito un Client </a:t>
            </a:r>
            <a:r>
              <a:rPr lang="it-IT" dirty="0" err="1"/>
              <a:t>OpenID</a:t>
            </a:r>
            <a:r>
              <a:rPr lang="it-IT" dirty="0"/>
              <a:t> Connect chiamato prenotazioni-app. </a:t>
            </a:r>
          </a:p>
          <a:p>
            <a:endParaRPr lang="it-IT" dirty="0"/>
          </a:p>
        </p:txBody>
      </p:sp>
      <p:pic>
        <p:nvPicPr>
          <p:cNvPr id="10" name="Immagine 9" descr="Immagine che contiene testo, schermata, numero, Carattere&#10;&#10;Il contenuto generato dall'IA potrebbe non essere corretto.">
            <a:extLst>
              <a:ext uri="{FF2B5EF4-FFF2-40B4-BE49-F238E27FC236}">
                <a16:creationId xmlns:a16="http://schemas.microsoft.com/office/drawing/2014/main" id="{D950C395-9B26-F542-DB7C-365D28397752}"/>
              </a:ext>
            </a:extLst>
          </p:cNvPr>
          <p:cNvPicPr>
            <a:picLocks noChangeAspect="1"/>
          </p:cNvPicPr>
          <p:nvPr/>
        </p:nvPicPr>
        <p:blipFill>
          <a:blip r:embed="rId2"/>
          <a:stretch>
            <a:fillRect/>
          </a:stretch>
        </p:blipFill>
        <p:spPr>
          <a:xfrm>
            <a:off x="5181599" y="3327400"/>
            <a:ext cx="5709482" cy="3030852"/>
          </a:xfrm>
          <a:prstGeom prst="rect">
            <a:avLst/>
          </a:prstGeom>
        </p:spPr>
      </p:pic>
      <p:sp>
        <p:nvSpPr>
          <p:cNvPr id="3" name="CasellaDiTesto 2">
            <a:extLst>
              <a:ext uri="{FF2B5EF4-FFF2-40B4-BE49-F238E27FC236}">
                <a16:creationId xmlns:a16="http://schemas.microsoft.com/office/drawing/2014/main" id="{1E9F0B1D-FEE8-7066-2498-AB4A1782A165}"/>
              </a:ext>
            </a:extLst>
          </p:cNvPr>
          <p:cNvSpPr txBox="1"/>
          <p:nvPr/>
        </p:nvSpPr>
        <p:spPr>
          <a:xfrm>
            <a:off x="203200" y="4005702"/>
            <a:ext cx="4842933" cy="1477328"/>
          </a:xfrm>
          <a:prstGeom prst="rect">
            <a:avLst/>
          </a:prstGeom>
          <a:noFill/>
        </p:spPr>
        <p:txBody>
          <a:bodyPr wrap="square">
            <a:spAutoFit/>
          </a:bodyPr>
          <a:lstStyle/>
          <a:p>
            <a:r>
              <a:rPr lang="it-IT" dirty="0"/>
              <a:t>Il 'Client ID' corrisponde esattamente a quello configurato nel file </a:t>
            </a:r>
            <a:r>
              <a:rPr lang="it-IT" dirty="0" err="1"/>
              <a:t>application.properties</a:t>
            </a:r>
            <a:r>
              <a:rPr lang="it-IT" dirty="0"/>
              <a:t> del </a:t>
            </a:r>
            <a:r>
              <a:rPr lang="it-IT" dirty="0" err="1"/>
              <a:t>backend</a:t>
            </a:r>
            <a:r>
              <a:rPr lang="it-IT" dirty="0"/>
              <a:t>. Se questi due valori non coincidono, l'</a:t>
            </a:r>
            <a:r>
              <a:rPr lang="it-IT" dirty="0" err="1"/>
              <a:t>handshake</a:t>
            </a:r>
            <a:r>
              <a:rPr lang="it-IT" dirty="0"/>
              <a:t> iniziale fallisce immediatamente.</a:t>
            </a:r>
          </a:p>
        </p:txBody>
      </p:sp>
    </p:spTree>
    <p:extLst>
      <p:ext uri="{BB962C8B-B14F-4D97-AF65-F5344CB8AC3E}">
        <p14:creationId xmlns:p14="http://schemas.microsoft.com/office/powerpoint/2010/main" val="31633422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B1B5B3A-38D2-C91F-7E69-14E973A7B5F4}"/>
              </a:ext>
            </a:extLst>
          </p:cNvPr>
          <p:cNvSpPr txBox="1"/>
          <p:nvPr/>
        </p:nvSpPr>
        <p:spPr>
          <a:xfrm>
            <a:off x="191910" y="395111"/>
            <a:ext cx="11638845" cy="553998"/>
          </a:xfrm>
          <a:prstGeom prst="rect">
            <a:avLst/>
          </a:prstGeom>
          <a:noFill/>
        </p:spPr>
        <p:txBody>
          <a:bodyPr wrap="square" rtlCol="0">
            <a:spAutoFit/>
          </a:bodyPr>
          <a:lstStyle/>
          <a:p>
            <a:r>
              <a:rPr lang="it-IT" sz="3000" dirty="0">
                <a:latin typeface="ADLaM Display" panose="02010000000000000000" pitchFamily="2" charset="0"/>
                <a:ea typeface="ADLaM Display" panose="02010000000000000000" pitchFamily="2" charset="0"/>
                <a:cs typeface="ADLaM Display" panose="02010000000000000000" pitchFamily="2" charset="0"/>
              </a:rPr>
              <a:t>Configurazione di Sicurezza del Client (</a:t>
            </a:r>
            <a:r>
              <a:rPr lang="it-IT" sz="3000" dirty="0" err="1">
                <a:latin typeface="ADLaM Display" panose="02010000000000000000" pitchFamily="2" charset="0"/>
                <a:ea typeface="ADLaM Display" panose="02010000000000000000" pitchFamily="2" charset="0"/>
                <a:cs typeface="ADLaM Display" panose="02010000000000000000" pitchFamily="2" charset="0"/>
              </a:rPr>
              <a:t>Confidential</a:t>
            </a:r>
            <a:r>
              <a:rPr lang="it-IT" sz="3000" dirty="0">
                <a:latin typeface="ADLaM Display" panose="02010000000000000000" pitchFamily="2" charset="0"/>
                <a:ea typeface="ADLaM Display" panose="02010000000000000000" pitchFamily="2" charset="0"/>
                <a:cs typeface="ADLaM Display" panose="02010000000000000000" pitchFamily="2" charset="0"/>
              </a:rPr>
              <a:t>)</a:t>
            </a:r>
          </a:p>
        </p:txBody>
      </p:sp>
      <p:sp>
        <p:nvSpPr>
          <p:cNvPr id="5" name="CasellaDiTesto 4">
            <a:extLst>
              <a:ext uri="{FF2B5EF4-FFF2-40B4-BE49-F238E27FC236}">
                <a16:creationId xmlns:a16="http://schemas.microsoft.com/office/drawing/2014/main" id="{7914AFA0-C34B-77B2-E2FD-A9CDF22402D9}"/>
              </a:ext>
            </a:extLst>
          </p:cNvPr>
          <p:cNvSpPr txBox="1"/>
          <p:nvPr/>
        </p:nvSpPr>
        <p:spPr>
          <a:xfrm>
            <a:off x="191911" y="929827"/>
            <a:ext cx="11808179" cy="369332"/>
          </a:xfrm>
          <a:prstGeom prst="rect">
            <a:avLst/>
          </a:prstGeom>
          <a:noFill/>
        </p:spPr>
        <p:txBody>
          <a:bodyPr wrap="square" rtlCol="0">
            <a:spAutoFit/>
          </a:bodyPr>
          <a:lstStyle/>
          <a:p>
            <a:r>
              <a:rPr lang="it-IT" dirty="0"/>
              <a:t>A questo punto, seguendo le </a:t>
            </a:r>
            <a:r>
              <a:rPr lang="it-IT" b="1" dirty="0"/>
              <a:t>Basic </a:t>
            </a:r>
            <a:r>
              <a:rPr lang="it-IT" b="1" dirty="0" err="1"/>
              <a:t>Configuration</a:t>
            </a:r>
            <a:r>
              <a:rPr lang="it-IT" b="1" dirty="0"/>
              <a:t> </a:t>
            </a:r>
            <a:r>
              <a:rPr lang="it-IT" dirty="0"/>
              <a:t>del capitolo</a:t>
            </a:r>
            <a:r>
              <a:rPr lang="it-IT" b="1" dirty="0"/>
              <a:t> </a:t>
            </a:r>
            <a:r>
              <a:rPr lang="it-IT" b="1" dirty="0" err="1"/>
              <a:t>Managing</a:t>
            </a:r>
            <a:r>
              <a:rPr lang="it-IT" b="1" dirty="0"/>
              <a:t> </a:t>
            </a:r>
            <a:r>
              <a:rPr lang="it-IT" b="1" dirty="0" err="1"/>
              <a:t>OpenID</a:t>
            </a:r>
            <a:r>
              <a:rPr lang="it-IT" b="1" dirty="0"/>
              <a:t> Connect clients:</a:t>
            </a:r>
          </a:p>
        </p:txBody>
      </p:sp>
      <p:pic>
        <p:nvPicPr>
          <p:cNvPr id="7" name="Immagine 6" descr="Immagine che contiene testo, schermata, numero, Carattere&#10;&#10;Il contenuto generato dall'IA potrebbe non essere corretto.">
            <a:extLst>
              <a:ext uri="{FF2B5EF4-FFF2-40B4-BE49-F238E27FC236}">
                <a16:creationId xmlns:a16="http://schemas.microsoft.com/office/drawing/2014/main" id="{F10C126A-2FBE-0BEF-5A85-3996560B3D59}"/>
              </a:ext>
            </a:extLst>
          </p:cNvPr>
          <p:cNvPicPr>
            <a:picLocks noChangeAspect="1"/>
          </p:cNvPicPr>
          <p:nvPr/>
        </p:nvPicPr>
        <p:blipFill>
          <a:blip r:embed="rId2"/>
          <a:stretch>
            <a:fillRect/>
          </a:stretch>
        </p:blipFill>
        <p:spPr>
          <a:xfrm>
            <a:off x="282223" y="1505574"/>
            <a:ext cx="5249334" cy="3027877"/>
          </a:xfrm>
          <a:prstGeom prst="rect">
            <a:avLst/>
          </a:prstGeom>
        </p:spPr>
      </p:pic>
      <p:pic>
        <p:nvPicPr>
          <p:cNvPr id="9" name="Immagine 8" descr="Immagine che contiene testo, schermata, Carattere, numero">
            <a:extLst>
              <a:ext uri="{FF2B5EF4-FFF2-40B4-BE49-F238E27FC236}">
                <a16:creationId xmlns:a16="http://schemas.microsoft.com/office/drawing/2014/main" id="{AEEB54EC-36C3-3C67-2E0D-69F3F5B1C5E3}"/>
              </a:ext>
            </a:extLst>
          </p:cNvPr>
          <p:cNvPicPr>
            <a:picLocks noChangeAspect="1"/>
          </p:cNvPicPr>
          <p:nvPr/>
        </p:nvPicPr>
        <p:blipFill>
          <a:blip r:embed="rId3"/>
          <a:stretch>
            <a:fillRect/>
          </a:stretch>
        </p:blipFill>
        <p:spPr>
          <a:xfrm>
            <a:off x="7873791" y="4276973"/>
            <a:ext cx="3821497" cy="1929390"/>
          </a:xfrm>
          <a:prstGeom prst="rect">
            <a:avLst/>
          </a:prstGeom>
        </p:spPr>
      </p:pic>
      <p:sp>
        <p:nvSpPr>
          <p:cNvPr id="3" name="CasellaDiTesto 2">
            <a:extLst>
              <a:ext uri="{FF2B5EF4-FFF2-40B4-BE49-F238E27FC236}">
                <a16:creationId xmlns:a16="http://schemas.microsoft.com/office/drawing/2014/main" id="{D7A45F9B-C0C3-4F40-DEA9-8A72A05E23B8}"/>
              </a:ext>
            </a:extLst>
          </p:cNvPr>
          <p:cNvSpPr txBox="1"/>
          <p:nvPr/>
        </p:nvSpPr>
        <p:spPr>
          <a:xfrm>
            <a:off x="5796846" y="1715975"/>
            <a:ext cx="6203244" cy="1200329"/>
          </a:xfrm>
          <a:prstGeom prst="rect">
            <a:avLst/>
          </a:prstGeom>
          <a:noFill/>
        </p:spPr>
        <p:txBody>
          <a:bodyPr wrap="square">
            <a:spAutoFit/>
          </a:bodyPr>
          <a:lstStyle/>
          <a:p>
            <a:r>
              <a:rPr lang="it-IT" dirty="0"/>
              <a:t>Tramite il campo </a:t>
            </a:r>
            <a:r>
              <a:rPr lang="it-IT" b="1" dirty="0" err="1"/>
              <a:t>Valid</a:t>
            </a:r>
            <a:r>
              <a:rPr lang="it-IT" b="1" dirty="0"/>
              <a:t> </a:t>
            </a:r>
            <a:r>
              <a:rPr lang="it-IT" b="1" dirty="0" err="1"/>
              <a:t>Redirect</a:t>
            </a:r>
            <a:r>
              <a:rPr lang="it-IT" b="1" dirty="0"/>
              <a:t> </a:t>
            </a:r>
            <a:r>
              <a:rPr lang="it-IT" b="1" dirty="0" err="1"/>
              <a:t>URIs</a:t>
            </a:r>
            <a:r>
              <a:rPr lang="it-IT" b="1" dirty="0"/>
              <a:t>, </a:t>
            </a:r>
            <a:r>
              <a:rPr lang="it-IT" dirty="0"/>
              <a:t>abbiamo creato una </a:t>
            </a:r>
            <a:r>
              <a:rPr lang="it-IT" dirty="0" err="1"/>
              <a:t>whitelist</a:t>
            </a:r>
            <a:r>
              <a:rPr lang="it-IT" dirty="0"/>
              <a:t> esplicita. </a:t>
            </a:r>
            <a:r>
              <a:rPr lang="it-IT" dirty="0" err="1"/>
              <a:t>Keycloak</a:t>
            </a:r>
            <a:r>
              <a:rPr lang="it-IT" dirty="0"/>
              <a:t> rifiuterà di inviare il token di login a qualsiasi altro indirizzo non presente in questa lista, neutralizzando attacchi di 'Open </a:t>
            </a:r>
            <a:r>
              <a:rPr lang="it-IT" dirty="0" err="1"/>
              <a:t>Redirect</a:t>
            </a:r>
            <a:r>
              <a:rPr lang="it-IT" dirty="0"/>
              <a:t>' o phishing."</a:t>
            </a:r>
          </a:p>
        </p:txBody>
      </p:sp>
      <p:sp>
        <p:nvSpPr>
          <p:cNvPr id="8" name="CasellaDiTesto 7">
            <a:extLst>
              <a:ext uri="{FF2B5EF4-FFF2-40B4-BE49-F238E27FC236}">
                <a16:creationId xmlns:a16="http://schemas.microsoft.com/office/drawing/2014/main" id="{CADBA4E9-4C16-634E-2537-5F562556A580}"/>
              </a:ext>
            </a:extLst>
          </p:cNvPr>
          <p:cNvSpPr txBox="1"/>
          <p:nvPr/>
        </p:nvSpPr>
        <p:spPr>
          <a:xfrm>
            <a:off x="191910" y="4950267"/>
            <a:ext cx="7473246" cy="1200329"/>
          </a:xfrm>
          <a:prstGeom prst="rect">
            <a:avLst/>
          </a:prstGeom>
          <a:noFill/>
        </p:spPr>
        <p:txBody>
          <a:bodyPr wrap="square">
            <a:spAutoFit/>
          </a:bodyPr>
          <a:lstStyle/>
          <a:p>
            <a:r>
              <a:rPr lang="it-IT" dirty="0"/>
              <a:t>Abbiamo configurato il client come </a:t>
            </a:r>
            <a:r>
              <a:rPr lang="it-IT" b="1" dirty="0" err="1"/>
              <a:t>Confidential</a:t>
            </a:r>
            <a:r>
              <a:rPr lang="it-IT" dirty="0"/>
              <a:t> (attivando 'Client Authentication’). Ciò significa che l'applicazione, per ottenere un token, deve presentare un segreto (password). Questo previene che script malevoli o app non autorizzate possano impersonare il nostro </a:t>
            </a:r>
            <a:r>
              <a:rPr lang="it-IT" dirty="0" err="1"/>
              <a:t>backend</a:t>
            </a:r>
            <a:r>
              <a:rPr lang="it-IT" dirty="0"/>
              <a:t>.</a:t>
            </a:r>
          </a:p>
        </p:txBody>
      </p:sp>
    </p:spTree>
    <p:extLst>
      <p:ext uri="{BB962C8B-B14F-4D97-AF65-F5344CB8AC3E}">
        <p14:creationId xmlns:p14="http://schemas.microsoft.com/office/powerpoint/2010/main" val="3422440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CE6E890-29A9-8A77-E690-7967A46853C6}"/>
              </a:ext>
            </a:extLst>
          </p:cNvPr>
          <p:cNvSpPr txBox="1"/>
          <p:nvPr/>
        </p:nvSpPr>
        <p:spPr>
          <a:xfrm>
            <a:off x="287864" y="338667"/>
            <a:ext cx="11661422" cy="553998"/>
          </a:xfrm>
          <a:prstGeom prst="rect">
            <a:avLst/>
          </a:prstGeom>
          <a:noFill/>
        </p:spPr>
        <p:txBody>
          <a:bodyPr wrap="square" rtlCol="0">
            <a:spAutoFit/>
          </a:bodyPr>
          <a:lstStyle/>
          <a:p>
            <a:r>
              <a:rPr lang="it-IT" sz="3000" dirty="0">
                <a:latin typeface="ADLaM Display" panose="02010000000000000000" pitchFamily="2" charset="0"/>
                <a:ea typeface="ADLaM Display" panose="02010000000000000000" pitchFamily="2" charset="0"/>
                <a:cs typeface="ADLaM Display" panose="02010000000000000000" pitchFamily="2" charset="0"/>
              </a:rPr>
              <a:t>Il Client Secret e l'Integrazione con </a:t>
            </a:r>
            <a:r>
              <a:rPr lang="it-IT" sz="3000" dirty="0" err="1">
                <a:latin typeface="ADLaM Display" panose="02010000000000000000" pitchFamily="2" charset="0"/>
                <a:ea typeface="ADLaM Display" panose="02010000000000000000" pitchFamily="2" charset="0"/>
                <a:cs typeface="ADLaM Display" panose="02010000000000000000" pitchFamily="2" charset="0"/>
              </a:rPr>
              <a:t>Vault</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CasellaDiTesto 4">
            <a:extLst>
              <a:ext uri="{FF2B5EF4-FFF2-40B4-BE49-F238E27FC236}">
                <a16:creationId xmlns:a16="http://schemas.microsoft.com/office/drawing/2014/main" id="{B4326B8F-C510-3C7A-57C5-F18FBB12CFE9}"/>
              </a:ext>
            </a:extLst>
          </p:cNvPr>
          <p:cNvSpPr txBox="1"/>
          <p:nvPr/>
        </p:nvSpPr>
        <p:spPr>
          <a:xfrm>
            <a:off x="327584" y="1556890"/>
            <a:ext cx="5006624" cy="2031325"/>
          </a:xfrm>
          <a:prstGeom prst="rect">
            <a:avLst/>
          </a:prstGeom>
          <a:noFill/>
        </p:spPr>
        <p:txBody>
          <a:bodyPr wrap="square" rtlCol="0">
            <a:spAutoFit/>
          </a:bodyPr>
          <a:lstStyle/>
          <a:p>
            <a:r>
              <a:rPr lang="it-IT" dirty="0"/>
              <a:t>Come riportato nella sezione </a:t>
            </a:r>
            <a:r>
              <a:rPr lang="it-IT" b="1" dirty="0" err="1"/>
              <a:t>Confidential</a:t>
            </a:r>
            <a:r>
              <a:rPr lang="it-IT" b="1" dirty="0"/>
              <a:t> client </a:t>
            </a:r>
            <a:r>
              <a:rPr lang="it-IT" b="1" dirty="0" err="1"/>
              <a:t>credentials</a:t>
            </a:r>
            <a:r>
              <a:rPr lang="it-IT" b="1" dirty="0"/>
              <a:t>, </a:t>
            </a:r>
            <a:r>
              <a:rPr lang="it-IT" dirty="0"/>
              <a:t>se la </a:t>
            </a:r>
            <a:r>
              <a:rPr lang="it-IT" b="1" dirty="0"/>
              <a:t>Client Authentication </a:t>
            </a:r>
            <a:r>
              <a:rPr lang="it-IT" dirty="0"/>
              <a:t>è attiva, bisogna indicare le credenziali del client nel tab '</a:t>
            </a:r>
            <a:r>
              <a:rPr lang="it-IT" dirty="0" err="1"/>
              <a:t>Credentials</a:t>
            </a:r>
            <a:r>
              <a:rPr lang="it-IT" dirty="0"/>
              <a:t>’.</a:t>
            </a:r>
          </a:p>
          <a:p>
            <a:r>
              <a:rPr lang="it-IT" dirty="0"/>
              <a:t> </a:t>
            </a:r>
          </a:p>
          <a:p>
            <a:r>
              <a:rPr lang="it-IT" dirty="0"/>
              <a:t>Il </a:t>
            </a:r>
            <a:r>
              <a:rPr lang="it-IT" b="1" dirty="0"/>
              <a:t>Client Secret </a:t>
            </a:r>
            <a:r>
              <a:rPr lang="it-IT" dirty="0"/>
              <a:t>è il segreto condiviso che serve a validare l'identità dell'applicazione. </a:t>
            </a:r>
          </a:p>
        </p:txBody>
      </p:sp>
      <p:pic>
        <p:nvPicPr>
          <p:cNvPr id="7" name="Immagine 6" descr="Immagine che contiene testo, schermata, numero, Carattere">
            <a:extLst>
              <a:ext uri="{FF2B5EF4-FFF2-40B4-BE49-F238E27FC236}">
                <a16:creationId xmlns:a16="http://schemas.microsoft.com/office/drawing/2014/main" id="{5FFD8EF0-28FF-DDB6-F21B-A2BD03249D25}"/>
              </a:ext>
            </a:extLst>
          </p:cNvPr>
          <p:cNvPicPr>
            <a:picLocks noChangeAspect="1"/>
          </p:cNvPicPr>
          <p:nvPr/>
        </p:nvPicPr>
        <p:blipFill>
          <a:blip r:embed="rId2"/>
          <a:stretch>
            <a:fillRect/>
          </a:stretch>
        </p:blipFill>
        <p:spPr>
          <a:xfrm>
            <a:off x="5249338" y="1241280"/>
            <a:ext cx="6615078" cy="2976291"/>
          </a:xfrm>
          <a:prstGeom prst="rect">
            <a:avLst/>
          </a:prstGeom>
        </p:spPr>
      </p:pic>
      <p:sp>
        <p:nvSpPr>
          <p:cNvPr id="8" name="CasellaDiTesto 7">
            <a:extLst>
              <a:ext uri="{FF2B5EF4-FFF2-40B4-BE49-F238E27FC236}">
                <a16:creationId xmlns:a16="http://schemas.microsoft.com/office/drawing/2014/main" id="{AAC6B60F-74B1-C752-D650-AC09C9F2062A}"/>
              </a:ext>
            </a:extLst>
          </p:cNvPr>
          <p:cNvSpPr txBox="1"/>
          <p:nvPr/>
        </p:nvSpPr>
        <p:spPr>
          <a:xfrm>
            <a:off x="287864" y="4252440"/>
            <a:ext cx="11436050" cy="1754326"/>
          </a:xfrm>
          <a:prstGeom prst="rect">
            <a:avLst/>
          </a:prstGeom>
          <a:noFill/>
        </p:spPr>
        <p:txBody>
          <a:bodyPr wrap="square">
            <a:spAutoFit/>
          </a:bodyPr>
          <a:lstStyle/>
          <a:p>
            <a:r>
              <a:rPr lang="it-IT" b="1" dirty="0"/>
              <a:t>Decisione Architetturale Critica</a:t>
            </a:r>
          </a:p>
          <a:p>
            <a:r>
              <a:rPr lang="it-IT" dirty="0"/>
              <a:t>Sebbene </a:t>
            </a:r>
            <a:r>
              <a:rPr lang="it-IT" dirty="0" err="1"/>
              <a:t>keycloak</a:t>
            </a:r>
            <a:r>
              <a:rPr lang="it-IT" dirty="0"/>
              <a:t> fornisca un meccanismo di </a:t>
            </a:r>
            <a:r>
              <a:rPr lang="it-IT" b="1" dirty="0"/>
              <a:t>rotazione del client secret</a:t>
            </a:r>
            <a:r>
              <a:rPr lang="it-IT" dirty="0"/>
              <a:t> (</a:t>
            </a:r>
            <a:r>
              <a:rPr lang="it-IT" b="1" dirty="0"/>
              <a:t>cap.13 - Client Secret </a:t>
            </a:r>
            <a:r>
              <a:rPr lang="it-IT" b="1" dirty="0" err="1"/>
              <a:t>Rotation</a:t>
            </a:r>
            <a:r>
              <a:rPr lang="it-IT" dirty="0"/>
              <a:t>), si è scelto di non copiare questo segreto nel codice Java, ma di inserirlo direttamente in </a:t>
            </a:r>
            <a:r>
              <a:rPr lang="it-IT" b="1" dirty="0" err="1"/>
              <a:t>HashiCorp</a:t>
            </a:r>
            <a:r>
              <a:rPr lang="it-IT" b="1" dirty="0"/>
              <a:t> </a:t>
            </a:r>
            <a:r>
              <a:rPr lang="it-IT" b="1" dirty="0" err="1"/>
              <a:t>Vault</a:t>
            </a:r>
            <a:r>
              <a:rPr lang="it-IT" dirty="0"/>
              <a:t> (nel </a:t>
            </a:r>
            <a:r>
              <a:rPr lang="it-IT" dirty="0" err="1"/>
              <a:t>path</a:t>
            </a:r>
            <a:r>
              <a:rPr lang="it-IT" dirty="0"/>
              <a:t> secret/prenotazioni-app), seguendo quanto riportato nel </a:t>
            </a:r>
            <a:r>
              <a:rPr lang="it-IT" b="1" dirty="0"/>
              <a:t>cap.15 </a:t>
            </a:r>
            <a:r>
              <a:rPr lang="it-IT" dirty="0"/>
              <a:t>della medesima guida. </a:t>
            </a:r>
          </a:p>
          <a:p>
            <a:r>
              <a:rPr lang="it-IT" dirty="0"/>
              <a:t>In questo modo, se un attaccante scaricasse il codice sorgente dal repository </a:t>
            </a:r>
            <a:r>
              <a:rPr lang="it-IT" dirty="0" err="1"/>
              <a:t>Git</a:t>
            </a:r>
            <a:r>
              <a:rPr lang="it-IT" dirty="0"/>
              <a:t>, non troverebbe la chiave per generare token validi. La sicurezza è disaccoppiata dal codice.</a:t>
            </a:r>
          </a:p>
        </p:txBody>
      </p:sp>
    </p:spTree>
    <p:extLst>
      <p:ext uri="{BB962C8B-B14F-4D97-AF65-F5344CB8AC3E}">
        <p14:creationId xmlns:p14="http://schemas.microsoft.com/office/powerpoint/2010/main" val="197883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1BC85D0-40DD-E23E-C18D-161BDEE9A262}"/>
              </a:ext>
            </a:extLst>
          </p:cNvPr>
          <p:cNvSpPr txBox="1"/>
          <p:nvPr/>
        </p:nvSpPr>
        <p:spPr>
          <a:xfrm>
            <a:off x="127322" y="394596"/>
            <a:ext cx="11516811" cy="369332"/>
          </a:xfrm>
          <a:prstGeom prst="rect">
            <a:avLst/>
          </a:prstGeom>
          <a:noFill/>
        </p:spPr>
        <p:txBody>
          <a:bodyPr wrap="square" rtlCol="0">
            <a:spAutoFit/>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Sezione 1: Pianificazione e Installazione</a:t>
            </a:r>
          </a:p>
        </p:txBody>
      </p:sp>
      <p:sp>
        <p:nvSpPr>
          <p:cNvPr id="5" name="CasellaDiTesto 4">
            <a:extLst>
              <a:ext uri="{FF2B5EF4-FFF2-40B4-BE49-F238E27FC236}">
                <a16:creationId xmlns:a16="http://schemas.microsoft.com/office/drawing/2014/main" id="{1FCD5602-EFF9-BFA1-8256-DF49B27C7CC4}"/>
              </a:ext>
            </a:extLst>
          </p:cNvPr>
          <p:cNvSpPr txBox="1"/>
          <p:nvPr/>
        </p:nvSpPr>
        <p:spPr>
          <a:xfrm>
            <a:off x="127322" y="763928"/>
            <a:ext cx="11308465" cy="646331"/>
          </a:xfrm>
          <a:prstGeom prst="rect">
            <a:avLst/>
          </a:prstGeom>
          <a:noFill/>
        </p:spPr>
        <p:txBody>
          <a:bodyPr wrap="square" rtlCol="0">
            <a:spAutoFit/>
          </a:bodyPr>
          <a:lstStyle/>
          <a:p>
            <a:r>
              <a:rPr lang="it-IT" b="1" dirty="0"/>
              <a:t>CIS 1.1</a:t>
            </a:r>
            <a:r>
              <a:rPr lang="it-IT" dirty="0"/>
              <a:t> </a:t>
            </a:r>
            <a:r>
              <a:rPr lang="it-IT" b="1" dirty="0"/>
              <a:t>Checklist </a:t>
            </a:r>
            <a:r>
              <a:rPr lang="it-IT" b="1" dirty="0" err="1"/>
              <a:t>Pre</a:t>
            </a:r>
            <a:r>
              <a:rPr lang="it-IT" b="1" dirty="0"/>
              <a:t>-Installazione: </a:t>
            </a:r>
            <a:r>
              <a:rPr lang="it-IT" i="1" dirty="0"/>
              <a:t>Azione: </a:t>
            </a:r>
            <a:r>
              <a:rPr lang="it-IT" dirty="0"/>
              <a:t>Verifica di aver separato il server da altri ruoli (es. non installare su un Domain Controller) e applicato le patch dell'OS Windows.</a:t>
            </a:r>
          </a:p>
        </p:txBody>
      </p:sp>
      <p:pic>
        <p:nvPicPr>
          <p:cNvPr id="7" name="Immagine 6">
            <a:extLst>
              <a:ext uri="{FF2B5EF4-FFF2-40B4-BE49-F238E27FC236}">
                <a16:creationId xmlns:a16="http://schemas.microsoft.com/office/drawing/2014/main" id="{DA1B4AE4-A33D-2122-CD1B-CCDD0C3A1C52}"/>
              </a:ext>
            </a:extLst>
          </p:cNvPr>
          <p:cNvPicPr>
            <a:picLocks noChangeAspect="1"/>
          </p:cNvPicPr>
          <p:nvPr/>
        </p:nvPicPr>
        <p:blipFill>
          <a:blip r:embed="rId2"/>
          <a:stretch>
            <a:fillRect/>
          </a:stretch>
        </p:blipFill>
        <p:spPr>
          <a:xfrm>
            <a:off x="162611" y="1410259"/>
            <a:ext cx="5723116" cy="457240"/>
          </a:xfrm>
          <a:prstGeom prst="rect">
            <a:avLst/>
          </a:prstGeom>
        </p:spPr>
      </p:pic>
      <p:sp>
        <p:nvSpPr>
          <p:cNvPr id="11" name="CasellaDiTesto 10">
            <a:extLst>
              <a:ext uri="{FF2B5EF4-FFF2-40B4-BE49-F238E27FC236}">
                <a16:creationId xmlns:a16="http://schemas.microsoft.com/office/drawing/2014/main" id="{0E0B5FCD-9D38-3057-C749-114E308F679D}"/>
              </a:ext>
            </a:extLst>
          </p:cNvPr>
          <p:cNvSpPr txBox="1"/>
          <p:nvPr/>
        </p:nvSpPr>
        <p:spPr>
          <a:xfrm>
            <a:off x="127322" y="1871924"/>
            <a:ext cx="11273176" cy="369332"/>
          </a:xfrm>
          <a:prstGeom prst="rect">
            <a:avLst/>
          </a:prstGeom>
          <a:noFill/>
        </p:spPr>
        <p:txBody>
          <a:bodyPr wrap="square" rtlCol="0">
            <a:spAutoFit/>
          </a:bodyPr>
          <a:lstStyle/>
          <a:p>
            <a:r>
              <a:rPr lang="it-IT" b="1" dirty="0"/>
              <a:t>CIS 1.2</a:t>
            </a:r>
            <a:r>
              <a:rPr lang="it-IT" dirty="0"/>
              <a:t>: </a:t>
            </a:r>
            <a:r>
              <a:rPr lang="it-IT" b="1" dirty="0"/>
              <a:t>Server non Multi-Uso: </a:t>
            </a:r>
            <a:r>
              <a:rPr lang="it-IT" i="1" dirty="0"/>
              <a:t>Azione:</a:t>
            </a:r>
            <a:r>
              <a:rPr lang="it-IT" dirty="0"/>
              <a:t> Disabilita servizi Windows non essenziali sulla macchina.</a:t>
            </a:r>
          </a:p>
        </p:txBody>
      </p:sp>
      <p:pic>
        <p:nvPicPr>
          <p:cNvPr id="13" name="Immagine 12" descr="Immagine che contiene testo, schermata, Carattere&#10;&#10;Il contenuto generato dall'IA potrebbe non essere corretto.">
            <a:extLst>
              <a:ext uri="{FF2B5EF4-FFF2-40B4-BE49-F238E27FC236}">
                <a16:creationId xmlns:a16="http://schemas.microsoft.com/office/drawing/2014/main" id="{D1A6AC7D-B07E-6B9C-327A-06FE986174F3}"/>
              </a:ext>
            </a:extLst>
          </p:cNvPr>
          <p:cNvPicPr>
            <a:picLocks noChangeAspect="1"/>
          </p:cNvPicPr>
          <p:nvPr/>
        </p:nvPicPr>
        <p:blipFill>
          <a:blip r:embed="rId3"/>
          <a:stretch>
            <a:fillRect/>
          </a:stretch>
        </p:blipFill>
        <p:spPr>
          <a:xfrm>
            <a:off x="162611" y="2241256"/>
            <a:ext cx="9199635" cy="2067169"/>
          </a:xfrm>
          <a:prstGeom prst="rect">
            <a:avLst/>
          </a:prstGeom>
        </p:spPr>
      </p:pic>
      <p:sp>
        <p:nvSpPr>
          <p:cNvPr id="14" name="CasellaDiTesto 13">
            <a:extLst>
              <a:ext uri="{FF2B5EF4-FFF2-40B4-BE49-F238E27FC236}">
                <a16:creationId xmlns:a16="http://schemas.microsoft.com/office/drawing/2014/main" id="{A4D2FF81-45FF-97FF-69F2-AC2C31CAC18A}"/>
              </a:ext>
            </a:extLst>
          </p:cNvPr>
          <p:cNvSpPr txBox="1"/>
          <p:nvPr/>
        </p:nvSpPr>
        <p:spPr>
          <a:xfrm>
            <a:off x="162611" y="4444678"/>
            <a:ext cx="11237887" cy="369332"/>
          </a:xfrm>
          <a:prstGeom prst="rect">
            <a:avLst/>
          </a:prstGeom>
          <a:noFill/>
        </p:spPr>
        <p:txBody>
          <a:bodyPr wrap="square" rtlCol="0">
            <a:spAutoFit/>
          </a:bodyPr>
          <a:lstStyle/>
          <a:p>
            <a:r>
              <a:rPr lang="it-IT" b="1" dirty="0"/>
              <a:t>CIS 1.3</a:t>
            </a:r>
            <a:r>
              <a:rPr lang="it-IT" dirty="0"/>
              <a:t> </a:t>
            </a:r>
            <a:r>
              <a:rPr lang="it-IT" b="1" dirty="0"/>
              <a:t>Installazione da Binari Appropriati: </a:t>
            </a:r>
            <a:r>
              <a:rPr lang="it-IT" dirty="0"/>
              <a:t>sono stati utilizzati binari verificati durante il download</a:t>
            </a:r>
          </a:p>
        </p:txBody>
      </p:sp>
    </p:spTree>
    <p:extLst>
      <p:ext uri="{BB962C8B-B14F-4D97-AF65-F5344CB8AC3E}">
        <p14:creationId xmlns:p14="http://schemas.microsoft.com/office/powerpoint/2010/main" val="509286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68C48A20-02D9-F84F-E28C-870D359E917C}"/>
              </a:ext>
            </a:extLst>
          </p:cNvPr>
          <p:cNvSpPr>
            <a:spLocks noGrp="1"/>
          </p:cNvSpPr>
          <p:nvPr>
            <p:ph type="title"/>
          </p:nvPr>
        </p:nvSpPr>
        <p:spPr>
          <a:xfrm>
            <a:off x="1746445" y="369334"/>
            <a:ext cx="7984578"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Definizione dei Ruoli nel </a:t>
            </a:r>
            <a:r>
              <a:rPr lang="it-IT" dirty="0" err="1">
                <a:latin typeface="ADLaM Display" panose="02010000000000000000" pitchFamily="2" charset="0"/>
                <a:ea typeface="ADLaM Display" panose="02010000000000000000" pitchFamily="2" charset="0"/>
                <a:cs typeface="ADLaM Display" panose="02010000000000000000" pitchFamily="2" charset="0"/>
              </a:rPr>
              <a:t>Realm</a:t>
            </a:r>
            <a:endParaRPr lang="it-IT"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6" name="CasellaDiTesto 5">
            <a:extLst>
              <a:ext uri="{FF2B5EF4-FFF2-40B4-BE49-F238E27FC236}">
                <a16:creationId xmlns:a16="http://schemas.microsoft.com/office/drawing/2014/main" id="{E628C5FC-DFE9-DA74-1BF4-00A7338937DD}"/>
              </a:ext>
            </a:extLst>
          </p:cNvPr>
          <p:cNvSpPr txBox="1"/>
          <p:nvPr/>
        </p:nvSpPr>
        <p:spPr>
          <a:xfrm>
            <a:off x="270933" y="914400"/>
            <a:ext cx="11729156" cy="2031325"/>
          </a:xfrm>
          <a:prstGeom prst="rect">
            <a:avLst/>
          </a:prstGeom>
          <a:noFill/>
        </p:spPr>
        <p:txBody>
          <a:bodyPr wrap="square" rtlCol="0">
            <a:spAutoFit/>
          </a:bodyPr>
          <a:lstStyle/>
          <a:p>
            <a:r>
              <a:rPr lang="it-IT" dirty="0"/>
              <a:t>Passiamo all'autorizzazione. Per fare questo la documentazione di </a:t>
            </a:r>
            <a:r>
              <a:rPr lang="it-IT" dirty="0" err="1"/>
              <a:t>keycloak</a:t>
            </a:r>
            <a:r>
              <a:rPr lang="it-IT" dirty="0"/>
              <a:t>, cap. 7, </a:t>
            </a:r>
            <a:r>
              <a:rPr lang="en-US" b="1" dirty="0"/>
              <a:t>Assigning permissions using roles and groups</a:t>
            </a:r>
            <a:r>
              <a:rPr lang="en-US" dirty="0"/>
              <a:t>, </a:t>
            </a:r>
            <a:r>
              <a:rPr lang="en-US" dirty="0" err="1"/>
              <a:t>richiede</a:t>
            </a:r>
            <a:r>
              <a:rPr lang="en-US" dirty="0"/>
              <a:t> </a:t>
            </a:r>
            <a:r>
              <a:rPr lang="en-US" dirty="0" err="1"/>
              <a:t>innanzitutto</a:t>
            </a:r>
            <a:r>
              <a:rPr lang="en-US" dirty="0"/>
              <a:t> la </a:t>
            </a:r>
            <a:r>
              <a:rPr lang="en-US" dirty="0" err="1"/>
              <a:t>creazione</a:t>
            </a:r>
            <a:r>
              <a:rPr lang="en-US" dirty="0"/>
              <a:t> di Realm Roles.</a:t>
            </a:r>
          </a:p>
          <a:p>
            <a:r>
              <a:rPr lang="it-IT" dirty="0"/>
              <a:t>Per la nostra applicazione ne abbiamo creati due:</a:t>
            </a:r>
          </a:p>
          <a:p>
            <a:pPr marL="285750" indent="-285750">
              <a:buFont typeface="Arial" panose="020B0604020202020204" pitchFamily="34" charset="0"/>
              <a:buChar char="•"/>
            </a:pPr>
            <a:r>
              <a:rPr lang="it-IT" b="1" dirty="0"/>
              <a:t>ADMIN</a:t>
            </a:r>
            <a:r>
              <a:rPr lang="it-IT" dirty="0"/>
              <a:t>: Il 'Super User' che può vedere e cancellare tutto.</a:t>
            </a:r>
          </a:p>
          <a:p>
            <a:pPr marL="285750" indent="-285750">
              <a:buFont typeface="Arial" panose="020B0604020202020204" pitchFamily="34" charset="0"/>
              <a:buChar char="•"/>
            </a:pPr>
            <a:r>
              <a:rPr lang="it-IT" b="1" dirty="0"/>
              <a:t>USER</a:t>
            </a:r>
            <a:r>
              <a:rPr lang="it-IT" dirty="0"/>
              <a:t>: L'utente base. Definirli qui ci permette, un domani, di aggiungere altri ruoli (es. 'DOCENTE', 'STAFF') senza dover modificare la struttura del database SQL, ma agendo solo sulla configurazione IAM.</a:t>
            </a:r>
          </a:p>
          <a:p>
            <a:endParaRPr lang="it-IT" dirty="0"/>
          </a:p>
        </p:txBody>
      </p:sp>
      <p:pic>
        <p:nvPicPr>
          <p:cNvPr id="8" name="Immagine 7" descr="Immagine che contiene testo, schermata, numero, Carattere">
            <a:extLst>
              <a:ext uri="{FF2B5EF4-FFF2-40B4-BE49-F238E27FC236}">
                <a16:creationId xmlns:a16="http://schemas.microsoft.com/office/drawing/2014/main" id="{03818C5F-2946-01D1-8415-21224B5DC874}"/>
              </a:ext>
            </a:extLst>
          </p:cNvPr>
          <p:cNvPicPr>
            <a:picLocks noChangeAspect="1"/>
          </p:cNvPicPr>
          <p:nvPr/>
        </p:nvPicPr>
        <p:blipFill>
          <a:blip r:embed="rId2"/>
          <a:stretch>
            <a:fillRect/>
          </a:stretch>
        </p:blipFill>
        <p:spPr>
          <a:xfrm>
            <a:off x="676346" y="2792878"/>
            <a:ext cx="10124775" cy="3695788"/>
          </a:xfrm>
          <a:prstGeom prst="rect">
            <a:avLst/>
          </a:prstGeom>
        </p:spPr>
      </p:pic>
    </p:spTree>
    <p:extLst>
      <p:ext uri="{BB962C8B-B14F-4D97-AF65-F5344CB8AC3E}">
        <p14:creationId xmlns:p14="http://schemas.microsoft.com/office/powerpoint/2010/main" val="1865844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22F94947-F640-4B2E-5AE9-E583B8220DAA}"/>
              </a:ext>
            </a:extLst>
          </p:cNvPr>
          <p:cNvSpPr txBox="1"/>
          <p:nvPr/>
        </p:nvSpPr>
        <p:spPr>
          <a:xfrm>
            <a:off x="135467" y="451556"/>
            <a:ext cx="11808177" cy="553998"/>
          </a:xfrm>
          <a:prstGeom prst="rect">
            <a:avLst/>
          </a:prstGeom>
          <a:noFill/>
        </p:spPr>
        <p:txBody>
          <a:bodyPr wrap="square" rtlCol="0">
            <a:spAutoFit/>
          </a:bodyPr>
          <a:lstStyle/>
          <a:p>
            <a:r>
              <a:rPr lang="it-IT" sz="3000" dirty="0">
                <a:latin typeface="ADLaM Display" panose="02010000000000000000" pitchFamily="2" charset="0"/>
                <a:ea typeface="ADLaM Display" panose="02010000000000000000" pitchFamily="2" charset="0"/>
                <a:cs typeface="ADLaM Display" panose="02010000000000000000" pitchFamily="2" charset="0"/>
              </a:rPr>
              <a:t>Automazione: Default </a:t>
            </a:r>
            <a:r>
              <a:rPr lang="it-IT" sz="3000" dirty="0" err="1">
                <a:latin typeface="ADLaM Display" panose="02010000000000000000" pitchFamily="2" charset="0"/>
                <a:ea typeface="ADLaM Display" panose="02010000000000000000" pitchFamily="2" charset="0"/>
                <a:cs typeface="ADLaM Display" panose="02010000000000000000" pitchFamily="2" charset="0"/>
              </a:rPr>
              <a:t>Role</a:t>
            </a:r>
            <a:r>
              <a:rPr lang="it-IT" sz="3000" dirty="0">
                <a:latin typeface="ADLaM Display" panose="02010000000000000000" pitchFamily="2" charset="0"/>
                <a:ea typeface="ADLaM Display" panose="02010000000000000000" pitchFamily="2" charset="0"/>
                <a:cs typeface="ADLaM Display" panose="02010000000000000000" pitchFamily="2" charset="0"/>
              </a:rPr>
              <a:t> </a:t>
            </a:r>
            <a:r>
              <a:rPr lang="it-IT" sz="3000" dirty="0" err="1">
                <a:latin typeface="ADLaM Display" panose="02010000000000000000" pitchFamily="2" charset="0"/>
                <a:ea typeface="ADLaM Display" panose="02010000000000000000" pitchFamily="2" charset="0"/>
                <a:cs typeface="ADLaM Display" panose="02010000000000000000" pitchFamily="2" charset="0"/>
              </a:rPr>
              <a:t>Assignment</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CasellaDiTesto 4">
            <a:extLst>
              <a:ext uri="{FF2B5EF4-FFF2-40B4-BE49-F238E27FC236}">
                <a16:creationId xmlns:a16="http://schemas.microsoft.com/office/drawing/2014/main" id="{2BF54DF7-DBBF-45E1-8027-86DA34E9F256}"/>
              </a:ext>
            </a:extLst>
          </p:cNvPr>
          <p:cNvSpPr txBox="1"/>
          <p:nvPr/>
        </p:nvSpPr>
        <p:spPr>
          <a:xfrm>
            <a:off x="214489" y="983819"/>
            <a:ext cx="11729155" cy="1477328"/>
          </a:xfrm>
          <a:prstGeom prst="rect">
            <a:avLst/>
          </a:prstGeom>
          <a:noFill/>
        </p:spPr>
        <p:txBody>
          <a:bodyPr wrap="square" rtlCol="0">
            <a:spAutoFit/>
          </a:bodyPr>
          <a:lstStyle/>
          <a:p>
            <a:r>
              <a:rPr lang="it-IT" dirty="0"/>
              <a:t>Per evitare di dover assegnare manualmente i permessi a ogni studente che si registra, abbiamo usato la feature 'Default </a:t>
            </a:r>
            <a:r>
              <a:rPr lang="it-IT" dirty="0" err="1"/>
              <a:t>Roles</a:t>
            </a:r>
            <a:r>
              <a:rPr lang="it-IT" dirty="0"/>
              <a:t>’, indicata sempre nella sezione precedente della </a:t>
            </a:r>
            <a:r>
              <a:rPr lang="it-IT" b="1" dirty="0"/>
              <a:t>Server Administration Guide.</a:t>
            </a:r>
          </a:p>
          <a:p>
            <a:r>
              <a:rPr lang="it-IT" dirty="0"/>
              <a:t>Ogni nuovo utente registrato riceve automaticamente il ruolo </a:t>
            </a:r>
            <a:r>
              <a:rPr lang="it-IT" b="1" dirty="0"/>
              <a:t>USER</a:t>
            </a:r>
            <a:r>
              <a:rPr lang="it-IT" dirty="0"/>
              <a:t>. Il ruolo </a:t>
            </a:r>
            <a:r>
              <a:rPr lang="it-IT" b="1" dirty="0"/>
              <a:t>ADMIN</a:t>
            </a:r>
            <a:r>
              <a:rPr lang="it-IT" dirty="0"/>
              <a:t>, invece, non è assegnato di default: deve essere concesso manualmente da un operatore sulla console di </a:t>
            </a:r>
            <a:r>
              <a:rPr lang="it-IT" dirty="0" err="1"/>
              <a:t>Keycloak</a:t>
            </a:r>
            <a:r>
              <a:rPr lang="it-IT" dirty="0"/>
              <a:t>. Questo segue il principio del '</a:t>
            </a:r>
            <a:r>
              <a:rPr lang="it-IT" dirty="0" err="1"/>
              <a:t>Least</a:t>
            </a:r>
            <a:r>
              <a:rPr lang="it-IT" dirty="0"/>
              <a:t> </a:t>
            </a:r>
            <a:r>
              <a:rPr lang="it-IT" dirty="0" err="1"/>
              <a:t>Privilege</a:t>
            </a:r>
            <a:r>
              <a:rPr lang="it-IT" dirty="0"/>
              <a:t>': nasci con i permessi minimi indispensabili.</a:t>
            </a:r>
          </a:p>
        </p:txBody>
      </p:sp>
      <p:pic>
        <p:nvPicPr>
          <p:cNvPr id="7" name="Immagine 6" descr="Immagine che contiene testo, schermata, numero, Carattere">
            <a:extLst>
              <a:ext uri="{FF2B5EF4-FFF2-40B4-BE49-F238E27FC236}">
                <a16:creationId xmlns:a16="http://schemas.microsoft.com/office/drawing/2014/main" id="{DA189CD3-0073-38FF-944E-EFEBFA361109}"/>
              </a:ext>
            </a:extLst>
          </p:cNvPr>
          <p:cNvPicPr>
            <a:picLocks noChangeAspect="1"/>
          </p:cNvPicPr>
          <p:nvPr/>
        </p:nvPicPr>
        <p:blipFill>
          <a:blip r:embed="rId2"/>
          <a:stretch>
            <a:fillRect/>
          </a:stretch>
        </p:blipFill>
        <p:spPr>
          <a:xfrm>
            <a:off x="1400860" y="2578837"/>
            <a:ext cx="9277389" cy="3827607"/>
          </a:xfrm>
          <a:prstGeom prst="rect">
            <a:avLst/>
          </a:prstGeom>
        </p:spPr>
      </p:pic>
    </p:spTree>
    <p:extLst>
      <p:ext uri="{BB962C8B-B14F-4D97-AF65-F5344CB8AC3E}">
        <p14:creationId xmlns:p14="http://schemas.microsoft.com/office/powerpoint/2010/main" val="1645627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B3791-A03C-9D55-688D-A4031E099F77}"/>
            </a:ext>
          </a:extLst>
        </p:cNvPr>
        <p:cNvGrpSpPr/>
        <p:nvPr/>
      </p:nvGrpSpPr>
      <p:grpSpPr>
        <a:xfrm>
          <a:off x="0" y="0"/>
          <a:ext cx="0" cy="0"/>
          <a:chOff x="0" y="0"/>
          <a:chExt cx="0" cy="0"/>
        </a:xfrm>
      </p:grpSpPr>
      <p:sp>
        <p:nvSpPr>
          <p:cNvPr id="5" name="Titolo 1">
            <a:extLst>
              <a:ext uri="{FF2B5EF4-FFF2-40B4-BE49-F238E27FC236}">
                <a16:creationId xmlns:a16="http://schemas.microsoft.com/office/drawing/2014/main" id="{992A2699-FD3D-2CB2-43FA-A0080A0EB79F}"/>
              </a:ext>
            </a:extLst>
          </p:cNvPr>
          <p:cNvSpPr>
            <a:spLocks noGrp="1"/>
          </p:cNvSpPr>
          <p:nvPr>
            <p:ph type="title"/>
          </p:nvPr>
        </p:nvSpPr>
        <p:spPr>
          <a:xfrm>
            <a:off x="541867" y="704613"/>
            <a:ext cx="11108266"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Mitigazione delle Minacce (Security </a:t>
            </a:r>
            <a:r>
              <a:rPr lang="it-IT" dirty="0" err="1">
                <a:latin typeface="ADLaM Display" panose="02010000000000000000" pitchFamily="2" charset="0"/>
                <a:ea typeface="ADLaM Display" panose="02010000000000000000" pitchFamily="2" charset="0"/>
                <a:cs typeface="ADLaM Display" panose="02010000000000000000" pitchFamily="2" charset="0"/>
              </a:rPr>
              <a:t>Hardening</a:t>
            </a:r>
            <a:r>
              <a:rPr lang="it-IT" dirty="0">
                <a:latin typeface="ADLaM Display" panose="02010000000000000000" pitchFamily="2" charset="0"/>
                <a:ea typeface="ADLaM Display" panose="02010000000000000000" pitchFamily="2" charset="0"/>
                <a:cs typeface="ADLaM Display" panose="02010000000000000000" pitchFamily="2" charset="0"/>
              </a:rPr>
              <a:t>)</a:t>
            </a:r>
          </a:p>
        </p:txBody>
      </p:sp>
      <p:sp>
        <p:nvSpPr>
          <p:cNvPr id="2" name="CasellaDiTesto 1">
            <a:extLst>
              <a:ext uri="{FF2B5EF4-FFF2-40B4-BE49-F238E27FC236}">
                <a16:creationId xmlns:a16="http://schemas.microsoft.com/office/drawing/2014/main" id="{CD61FB13-817D-B60C-232A-8FDB2C7130EB}"/>
              </a:ext>
            </a:extLst>
          </p:cNvPr>
          <p:cNvSpPr txBox="1"/>
          <p:nvPr/>
        </p:nvSpPr>
        <p:spPr>
          <a:xfrm>
            <a:off x="541865" y="1651122"/>
            <a:ext cx="11108267" cy="1200329"/>
          </a:xfrm>
          <a:prstGeom prst="rect">
            <a:avLst/>
          </a:prstGeom>
          <a:noFill/>
        </p:spPr>
        <p:txBody>
          <a:bodyPr wrap="square" rtlCol="0">
            <a:spAutoFit/>
          </a:bodyPr>
          <a:lstStyle/>
          <a:p>
            <a:r>
              <a:rPr lang="it-IT" dirty="0"/>
              <a:t>Terminato la parte di login, passiamo alla gestione interna di </a:t>
            </a:r>
            <a:r>
              <a:rPr lang="it-IT" dirty="0" err="1"/>
              <a:t>keycloak</a:t>
            </a:r>
            <a:r>
              <a:rPr lang="it-IT" dirty="0"/>
              <a:t>, in particolare alla sua sicurezza.</a:t>
            </a:r>
          </a:p>
          <a:p>
            <a:r>
              <a:rPr lang="it-IT" dirty="0"/>
              <a:t>A questo scopo, consultando il capitolo 17 - </a:t>
            </a:r>
            <a:r>
              <a:rPr lang="it-IT" b="1" dirty="0" err="1"/>
              <a:t>Mitigating</a:t>
            </a:r>
            <a:r>
              <a:rPr lang="it-IT" b="1" dirty="0"/>
              <a:t> security </a:t>
            </a:r>
            <a:r>
              <a:rPr lang="it-IT" b="1" dirty="0" err="1"/>
              <a:t>threats</a:t>
            </a:r>
            <a:r>
              <a:rPr lang="it-IT" dirty="0"/>
              <a:t> abbiamo una descrizione di "come difendere il server" da attacchi esterni, con una lista delle protezioni attive e passive che </a:t>
            </a:r>
            <a:r>
              <a:rPr lang="it-IT" dirty="0" err="1"/>
              <a:t>Keycloak</a:t>
            </a:r>
            <a:r>
              <a:rPr lang="it-IT" dirty="0"/>
              <a:t> offre contro le vulnerabilità web più comuni. </a:t>
            </a:r>
          </a:p>
        </p:txBody>
      </p:sp>
      <p:sp>
        <p:nvSpPr>
          <p:cNvPr id="4" name="CasellaDiTesto 3">
            <a:extLst>
              <a:ext uri="{FF2B5EF4-FFF2-40B4-BE49-F238E27FC236}">
                <a16:creationId xmlns:a16="http://schemas.microsoft.com/office/drawing/2014/main" id="{1F769ED8-1681-3FED-5243-B3C5D502B082}"/>
              </a:ext>
            </a:extLst>
          </p:cNvPr>
          <p:cNvSpPr txBox="1"/>
          <p:nvPr/>
        </p:nvSpPr>
        <p:spPr>
          <a:xfrm>
            <a:off x="541867" y="2851451"/>
            <a:ext cx="11108265" cy="3416320"/>
          </a:xfrm>
          <a:prstGeom prst="rect">
            <a:avLst/>
          </a:prstGeom>
          <a:noFill/>
        </p:spPr>
        <p:txBody>
          <a:bodyPr wrap="square">
            <a:spAutoFit/>
          </a:bodyPr>
          <a:lstStyle/>
          <a:p>
            <a:pPr>
              <a:buNone/>
            </a:pPr>
            <a:r>
              <a:rPr lang="it-IT" b="1" dirty="0"/>
              <a:t>Funzioni di Sicurezza Implementate:</a:t>
            </a:r>
          </a:p>
          <a:p>
            <a:pPr>
              <a:buNone/>
            </a:pPr>
            <a:endParaRPr lang="it-IT" dirty="0"/>
          </a:p>
          <a:p>
            <a:pPr>
              <a:buFont typeface="Arial" panose="020B0604020202020204" pitchFamily="34" charset="0"/>
              <a:buChar char="•"/>
            </a:pPr>
            <a:r>
              <a:rPr lang="it-IT" b="1" dirty="0" err="1"/>
              <a:t>Transport</a:t>
            </a:r>
            <a:r>
              <a:rPr lang="it-IT" b="1" dirty="0"/>
              <a:t> Layer Security (HTTPS):</a:t>
            </a:r>
            <a:r>
              <a:rPr lang="it-IT" dirty="0"/>
              <a:t> Apache forza la crittografia del canale su porta 443 tramite certificati X.509, proteggendo i dati in transito come indicato nelle precedenti slide. Questa misura mitiga gli attacchi Man-in-the-Middle e garantisce la riservatezza dei Token.</a:t>
            </a:r>
          </a:p>
          <a:p>
            <a:pPr>
              <a:buFont typeface="Arial" panose="020B0604020202020204" pitchFamily="34" charset="0"/>
              <a:buChar char="•"/>
            </a:pPr>
            <a:endParaRPr lang="it-IT" dirty="0"/>
          </a:p>
          <a:p>
            <a:pPr>
              <a:buFont typeface="Arial" panose="020B0604020202020204" pitchFamily="34" charset="0"/>
              <a:buChar char="•"/>
            </a:pPr>
            <a:r>
              <a:rPr lang="it-IT" b="1" dirty="0"/>
              <a:t>Brute Force </a:t>
            </a:r>
            <a:r>
              <a:rPr lang="it-IT" b="1" dirty="0" err="1"/>
              <a:t>Protection</a:t>
            </a:r>
            <a:r>
              <a:rPr lang="it-IT" b="1" dirty="0"/>
              <a:t>: </a:t>
            </a:r>
            <a:r>
              <a:rPr lang="it-IT" dirty="0"/>
              <a:t>Adozione delle </a:t>
            </a:r>
            <a:r>
              <a:rPr lang="it-IT" b="1" dirty="0"/>
              <a:t>policy di default</a:t>
            </a:r>
            <a:r>
              <a:rPr lang="it-IT" dirty="0"/>
              <a:t> di </a:t>
            </a:r>
            <a:r>
              <a:rPr lang="it-IT" dirty="0" err="1"/>
              <a:t>Keycloak</a:t>
            </a:r>
            <a:r>
              <a:rPr lang="it-IT" dirty="0"/>
              <a:t> per il blocco temporaneo degli account in caso di tentativi di accesso falliti ripetuti.</a:t>
            </a:r>
          </a:p>
          <a:p>
            <a:pPr>
              <a:buFont typeface="Arial" panose="020B0604020202020204" pitchFamily="34" charset="0"/>
              <a:buChar char="•"/>
            </a:pPr>
            <a:endParaRPr lang="it-IT" dirty="0"/>
          </a:p>
          <a:p>
            <a:pPr>
              <a:buFont typeface="Arial" panose="020B0604020202020204" pitchFamily="34" charset="0"/>
              <a:buChar char="•"/>
            </a:pPr>
            <a:r>
              <a:rPr lang="it-IT" b="1" dirty="0"/>
              <a:t>Header di Sicurezza: </a:t>
            </a:r>
            <a:r>
              <a:rPr lang="it-IT" dirty="0"/>
              <a:t>Protezione automatica contro </a:t>
            </a:r>
            <a:r>
              <a:rPr lang="it-IT" b="1" dirty="0" err="1"/>
              <a:t>Clickjacking</a:t>
            </a:r>
            <a:r>
              <a:rPr lang="it-IT" dirty="0"/>
              <a:t> (via X-Frame-Options) e </a:t>
            </a:r>
            <a:r>
              <a:rPr lang="it-IT" b="1" dirty="0"/>
              <a:t>XSS</a:t>
            </a:r>
            <a:r>
              <a:rPr lang="it-IT" dirty="0"/>
              <a:t> (via Content-Security-Policy). Impedire ai browser di renderizzare la pagina di login, facendo cliccare l’utente su "Accedi" o "Approva" senza che lui lo sappia.</a:t>
            </a:r>
          </a:p>
        </p:txBody>
      </p:sp>
      <p:sp>
        <p:nvSpPr>
          <p:cNvPr id="9" name="Rectangle 4">
            <a:extLst>
              <a:ext uri="{FF2B5EF4-FFF2-40B4-BE49-F238E27FC236}">
                <a16:creationId xmlns:a16="http://schemas.microsoft.com/office/drawing/2014/main" id="{0A239D42-0CEA-CD94-5F4C-279E56AF25DD}"/>
              </a:ext>
            </a:extLst>
          </p:cNvPr>
          <p:cNvSpPr>
            <a:spLocks noChangeArrowheads="1"/>
          </p:cNvSpPr>
          <p:nvPr/>
        </p:nvSpPr>
        <p:spPr bwMode="auto">
          <a:xfrm>
            <a:off x="217714" y="1183547"/>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5685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BFDB2-6CB3-F641-2D7B-77DA677000F9}"/>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6BBD18A6-0217-34D1-BDE8-C18374562E3E}"/>
              </a:ext>
            </a:extLst>
          </p:cNvPr>
          <p:cNvSpPr>
            <a:spLocks noGrp="1"/>
          </p:cNvSpPr>
          <p:nvPr>
            <p:ph type="title"/>
          </p:nvPr>
        </p:nvSpPr>
        <p:spPr>
          <a:xfrm>
            <a:off x="-2" y="595312"/>
            <a:ext cx="12192000" cy="663575"/>
          </a:xfrm>
        </p:spPr>
        <p:txBody>
          <a:bodyPr/>
          <a:lstStyle/>
          <a:p>
            <a:r>
              <a:rPr lang="it-IT" dirty="0" err="1">
                <a:latin typeface="ADLaM Display" panose="02010000000000000000" pitchFamily="2" charset="0"/>
                <a:ea typeface="ADLaM Display" panose="02010000000000000000" pitchFamily="2" charset="0"/>
                <a:cs typeface="ADLaM Display" panose="02010000000000000000" pitchFamily="2" charset="0"/>
              </a:rPr>
              <a:t>Managing</a:t>
            </a:r>
            <a:r>
              <a:rPr lang="it-IT" dirty="0">
                <a:latin typeface="ADLaM Display" panose="02010000000000000000" pitchFamily="2" charset="0"/>
                <a:ea typeface="ADLaM Display" panose="02010000000000000000" pitchFamily="2" charset="0"/>
                <a:cs typeface="ADLaM Display" panose="02010000000000000000" pitchFamily="2" charset="0"/>
              </a:rPr>
              <a:t> User Sessions</a:t>
            </a:r>
          </a:p>
        </p:txBody>
      </p:sp>
      <p:sp>
        <p:nvSpPr>
          <p:cNvPr id="8" name="CasellaDiTesto 7">
            <a:extLst>
              <a:ext uri="{FF2B5EF4-FFF2-40B4-BE49-F238E27FC236}">
                <a16:creationId xmlns:a16="http://schemas.microsoft.com/office/drawing/2014/main" id="{F17EF1F8-2CDA-A818-4C9D-5FE7FB01265B}"/>
              </a:ext>
            </a:extLst>
          </p:cNvPr>
          <p:cNvSpPr txBox="1"/>
          <p:nvPr/>
        </p:nvSpPr>
        <p:spPr>
          <a:xfrm>
            <a:off x="404510" y="1367919"/>
            <a:ext cx="11382976" cy="646331"/>
          </a:xfrm>
          <a:prstGeom prst="rect">
            <a:avLst/>
          </a:prstGeom>
          <a:noFill/>
        </p:spPr>
        <p:txBody>
          <a:bodyPr wrap="square" rtlCol="0">
            <a:spAutoFit/>
          </a:bodyPr>
          <a:lstStyle/>
          <a:p>
            <a:r>
              <a:rPr lang="it-IT" dirty="0"/>
              <a:t>Aspetto interessante che </a:t>
            </a:r>
            <a:r>
              <a:rPr lang="it-IT" dirty="0" err="1"/>
              <a:t>Keycloak</a:t>
            </a:r>
            <a:r>
              <a:rPr lang="it-IT" dirty="0"/>
              <a:t> mostra nella sua documentazione (cap.6) è la possibilità di monitorare in tempo reale le sessioni attive </a:t>
            </a:r>
            <a:r>
              <a:rPr lang="it-IT" altLang="it-IT" dirty="0">
                <a:latin typeface="Arial" panose="020B0604020202020204" pitchFamily="34" charset="0"/>
              </a:rPr>
              <a:t>per un </a:t>
            </a:r>
            <a:r>
              <a:rPr lang="it-IT" altLang="it-IT" dirty="0" err="1">
                <a:latin typeface="Arial" panose="020B0604020202020204" pitchFamily="34" charset="0"/>
              </a:rPr>
              <a:t>realm</a:t>
            </a:r>
            <a:r>
              <a:rPr lang="it-IT" altLang="it-IT" dirty="0">
                <a:latin typeface="Arial" panose="020B0604020202020204" pitchFamily="34" charset="0"/>
              </a:rPr>
              <a:t>, un client o un utente specifico.</a:t>
            </a:r>
            <a:endParaRPr lang="it-IT" dirty="0"/>
          </a:p>
        </p:txBody>
      </p:sp>
      <p:sp>
        <p:nvSpPr>
          <p:cNvPr id="2" name="Rectangle 1">
            <a:extLst>
              <a:ext uri="{FF2B5EF4-FFF2-40B4-BE49-F238E27FC236}">
                <a16:creationId xmlns:a16="http://schemas.microsoft.com/office/drawing/2014/main" id="{2CD2DF04-2368-C6D1-4582-69EC38E347EB}"/>
              </a:ext>
            </a:extLst>
          </p:cNvPr>
          <p:cNvSpPr>
            <a:spLocks noChangeArrowheads="1"/>
          </p:cNvSpPr>
          <p:nvPr/>
        </p:nvSpPr>
        <p:spPr bwMode="auto">
          <a:xfrm>
            <a:off x="404511" y="2147421"/>
            <a:ext cx="113829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tx1"/>
                </a:solidFill>
                <a:effectLst/>
                <a:latin typeface="Arial" panose="020B0604020202020204" pitchFamily="34" charset="0"/>
              </a:rPr>
              <a:t>Fornisce dunque un </a:t>
            </a:r>
            <a:r>
              <a:rPr lang="it-IT" altLang="it-IT" dirty="0">
                <a:latin typeface="Arial" panose="020B0604020202020204" pitchFamily="34" charset="0"/>
              </a:rPr>
              <a:t>c</a:t>
            </a:r>
            <a:r>
              <a:rPr kumimoji="0" lang="it-IT" altLang="it-IT" sz="1800" b="0" i="0" u="none" strike="noStrike" cap="none" normalizeH="0" baseline="0" dirty="0">
                <a:ln>
                  <a:noFill/>
                </a:ln>
                <a:solidFill>
                  <a:schemeClr val="tx1"/>
                </a:solidFill>
                <a:effectLst/>
                <a:latin typeface="Arial" panose="020B0604020202020204" pitchFamily="34" charset="0"/>
              </a:rPr>
              <a:t>ontrollo granulare su chi è loggato nel sistema in tempo reale con la possibilità di revocare (</a:t>
            </a:r>
            <a:r>
              <a:rPr kumimoji="0" lang="it-IT" altLang="it-IT" sz="1800" b="0" i="0" u="none" strike="noStrike" cap="none" normalizeH="0" baseline="0" dirty="0" err="1">
                <a:ln>
                  <a:noFill/>
                </a:ln>
                <a:solidFill>
                  <a:schemeClr val="tx1"/>
                </a:solidFill>
                <a:effectLst/>
                <a:latin typeface="Arial" panose="020B0604020202020204" pitchFamily="34" charset="0"/>
              </a:rPr>
              <a:t>kill</a:t>
            </a:r>
            <a:r>
              <a:rPr kumimoji="0" lang="it-IT" altLang="it-IT" sz="1800" b="0" i="0" u="none" strike="noStrike" cap="none" normalizeH="0" baseline="0" dirty="0">
                <a:ln>
                  <a:noFill/>
                </a:ln>
                <a:solidFill>
                  <a:schemeClr val="tx1"/>
                </a:solidFill>
                <a:effectLst/>
                <a:latin typeface="Arial" panose="020B0604020202020204" pitchFamily="34" charset="0"/>
              </a:rPr>
              <a:t>) una sessione sospetta o effettuare un logout globale per tutti gli utenti.</a:t>
            </a:r>
          </a:p>
        </p:txBody>
      </p:sp>
      <p:pic>
        <p:nvPicPr>
          <p:cNvPr id="5" name="Immagine 4" descr="Immagine che contiene testo, schermata, software, Icona del computer&#10;&#10;Il contenuto generato dall'IA potrebbe non essere corretto.">
            <a:extLst>
              <a:ext uri="{FF2B5EF4-FFF2-40B4-BE49-F238E27FC236}">
                <a16:creationId xmlns:a16="http://schemas.microsoft.com/office/drawing/2014/main" id="{CA338854-071A-CE0B-6561-1A2D63D2B3E2}"/>
              </a:ext>
            </a:extLst>
          </p:cNvPr>
          <p:cNvPicPr>
            <a:picLocks noChangeAspect="1"/>
          </p:cNvPicPr>
          <p:nvPr/>
        </p:nvPicPr>
        <p:blipFill>
          <a:blip r:embed="rId2"/>
          <a:stretch>
            <a:fillRect/>
          </a:stretch>
        </p:blipFill>
        <p:spPr>
          <a:xfrm>
            <a:off x="1919111" y="2923067"/>
            <a:ext cx="7838553" cy="3491190"/>
          </a:xfrm>
          <a:prstGeom prst="rect">
            <a:avLst/>
          </a:prstGeom>
        </p:spPr>
      </p:pic>
      <p:sp>
        <p:nvSpPr>
          <p:cNvPr id="6" name="Rettangolo 5">
            <a:extLst>
              <a:ext uri="{FF2B5EF4-FFF2-40B4-BE49-F238E27FC236}">
                <a16:creationId xmlns:a16="http://schemas.microsoft.com/office/drawing/2014/main" id="{2F742FB0-0FE2-0DF8-6555-212719B999EE}"/>
              </a:ext>
            </a:extLst>
          </p:cNvPr>
          <p:cNvSpPr/>
          <p:nvPr/>
        </p:nvSpPr>
        <p:spPr>
          <a:xfrm>
            <a:off x="8524874" y="4287519"/>
            <a:ext cx="614046" cy="162561"/>
          </a:xfrm>
          <a:prstGeom prst="rect">
            <a:avLst/>
          </a:prstGeom>
          <a:solidFill>
            <a:srgbClr val="FFFFFF"/>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it-IT" sz="400" dirty="0">
                <a:solidFill>
                  <a:srgbClr val="2287D7"/>
                </a:solidFill>
              </a:rPr>
              <a:t>Prenotazioni-aule</a:t>
            </a:r>
          </a:p>
        </p:txBody>
      </p:sp>
      <p:sp>
        <p:nvSpPr>
          <p:cNvPr id="9" name="Rettangolo 8">
            <a:extLst>
              <a:ext uri="{FF2B5EF4-FFF2-40B4-BE49-F238E27FC236}">
                <a16:creationId xmlns:a16="http://schemas.microsoft.com/office/drawing/2014/main" id="{8AA48C15-D93E-6353-740B-0C027EB5FE9D}"/>
              </a:ext>
            </a:extLst>
          </p:cNvPr>
          <p:cNvSpPr/>
          <p:nvPr/>
        </p:nvSpPr>
        <p:spPr>
          <a:xfrm>
            <a:off x="1991360" y="3168015"/>
            <a:ext cx="1085215" cy="169545"/>
          </a:xfrm>
          <a:prstGeom prst="rect">
            <a:avLst/>
          </a:prstGeom>
          <a:solidFill>
            <a:srgbClr val="151515"/>
          </a:solidFill>
          <a:ln>
            <a:noFill/>
          </a:ln>
        </p:spPr>
        <p:style>
          <a:lnRef idx="0">
            <a:scrgbClr r="0" g="0" b="0"/>
          </a:lnRef>
          <a:fillRef idx="0">
            <a:scrgbClr r="0" g="0" b="0"/>
          </a:fillRef>
          <a:effectRef idx="0">
            <a:scrgbClr r="0" g="0" b="0"/>
          </a:effectRef>
          <a:fontRef idx="minor">
            <a:schemeClr val="dk1"/>
          </a:fontRef>
        </p:style>
        <p:txBody>
          <a:bodyPr rtlCol="0" anchor="ctr"/>
          <a:lstStyle/>
          <a:p>
            <a:r>
              <a:rPr lang="it-IT" sz="600" dirty="0">
                <a:solidFill>
                  <a:srgbClr val="E8FCEE"/>
                </a:solidFill>
              </a:rPr>
              <a:t>Prenotazioni-aule</a:t>
            </a:r>
            <a:endParaRPr lang="it-IT" sz="400" dirty="0">
              <a:solidFill>
                <a:srgbClr val="E8FCEE"/>
              </a:solidFill>
            </a:endParaRPr>
          </a:p>
        </p:txBody>
      </p:sp>
    </p:spTree>
    <p:extLst>
      <p:ext uri="{BB962C8B-B14F-4D97-AF65-F5344CB8AC3E}">
        <p14:creationId xmlns:p14="http://schemas.microsoft.com/office/powerpoint/2010/main" val="4091150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2B351-ABFC-921F-EA8D-B1FE8430690A}"/>
            </a:ext>
          </a:extLst>
        </p:cNvPr>
        <p:cNvGrpSpPr/>
        <p:nvPr/>
      </p:nvGrpSpPr>
      <p:grpSpPr>
        <a:xfrm>
          <a:off x="0" y="0"/>
          <a:ext cx="0" cy="0"/>
          <a:chOff x="0" y="0"/>
          <a:chExt cx="0" cy="0"/>
        </a:xfrm>
      </p:grpSpPr>
      <p:sp>
        <p:nvSpPr>
          <p:cNvPr id="4" name="Titolo 1">
            <a:extLst>
              <a:ext uri="{FF2B5EF4-FFF2-40B4-BE49-F238E27FC236}">
                <a16:creationId xmlns:a16="http://schemas.microsoft.com/office/drawing/2014/main" id="{7B8E9B32-0680-B553-0C97-93917FE2C7A4}"/>
              </a:ext>
            </a:extLst>
          </p:cNvPr>
          <p:cNvSpPr>
            <a:spLocks noGrp="1"/>
          </p:cNvSpPr>
          <p:nvPr>
            <p:ph type="title"/>
          </p:nvPr>
        </p:nvSpPr>
        <p:spPr>
          <a:xfrm>
            <a:off x="-2" y="595312"/>
            <a:ext cx="12192000" cy="663575"/>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Altre possibili implementazioni in </a:t>
            </a:r>
            <a:r>
              <a:rPr lang="it-IT" dirty="0" err="1">
                <a:latin typeface="ADLaM Display" panose="02010000000000000000" pitchFamily="2" charset="0"/>
                <a:ea typeface="ADLaM Display" panose="02010000000000000000" pitchFamily="2" charset="0"/>
                <a:cs typeface="ADLaM Display" panose="02010000000000000000" pitchFamily="2" charset="0"/>
              </a:rPr>
              <a:t>Keycloak</a:t>
            </a:r>
            <a:r>
              <a:rPr lang="it-IT" dirty="0">
                <a:latin typeface="ADLaM Display" panose="02010000000000000000" pitchFamily="2" charset="0"/>
                <a:ea typeface="ADLaM Display" panose="02010000000000000000" pitchFamily="2" charset="0"/>
                <a:cs typeface="ADLaM Display" panose="02010000000000000000" pitchFamily="2" charset="0"/>
              </a:rPr>
              <a:t>: Using </a:t>
            </a:r>
            <a:r>
              <a:rPr lang="it-IT" dirty="0" err="1">
                <a:latin typeface="ADLaM Display" panose="02010000000000000000" pitchFamily="2" charset="0"/>
                <a:ea typeface="ADLaM Display" panose="02010000000000000000" pitchFamily="2" charset="0"/>
                <a:cs typeface="ADLaM Display" panose="02010000000000000000" pitchFamily="2" charset="0"/>
              </a:rPr>
              <a:t>external</a:t>
            </a:r>
            <a:r>
              <a:rPr lang="it-IT" dirty="0">
                <a:latin typeface="ADLaM Display" panose="02010000000000000000" pitchFamily="2" charset="0"/>
                <a:ea typeface="ADLaM Display" panose="02010000000000000000" pitchFamily="2" charset="0"/>
                <a:cs typeface="ADLaM Display" panose="02010000000000000000" pitchFamily="2" charset="0"/>
              </a:rPr>
              <a:t> storage</a:t>
            </a:r>
          </a:p>
        </p:txBody>
      </p:sp>
      <p:sp>
        <p:nvSpPr>
          <p:cNvPr id="7" name="CasellaDiTesto 6">
            <a:extLst>
              <a:ext uri="{FF2B5EF4-FFF2-40B4-BE49-F238E27FC236}">
                <a16:creationId xmlns:a16="http://schemas.microsoft.com/office/drawing/2014/main" id="{3E1562E6-7787-9A63-224E-F9A051BEEE3A}"/>
              </a:ext>
            </a:extLst>
          </p:cNvPr>
          <p:cNvSpPr txBox="1"/>
          <p:nvPr/>
        </p:nvSpPr>
        <p:spPr>
          <a:xfrm>
            <a:off x="404510" y="3429000"/>
            <a:ext cx="11382976" cy="1477328"/>
          </a:xfrm>
          <a:prstGeom prst="rect">
            <a:avLst/>
          </a:prstGeom>
          <a:noFill/>
        </p:spPr>
        <p:txBody>
          <a:bodyPr wrap="square" rtlCol="0">
            <a:spAutoFit/>
          </a:bodyPr>
          <a:lstStyle/>
          <a:p>
            <a:r>
              <a:rPr lang="it-IT" dirty="0"/>
              <a:t>Poiché la nostra web app è un progetto di prova a uso interno, abbiamo deciso di non includere questa funzione.</a:t>
            </a:r>
          </a:p>
          <a:p>
            <a:endParaRPr lang="it-IT" dirty="0"/>
          </a:p>
          <a:p>
            <a:r>
              <a:rPr lang="it-IT" dirty="0"/>
              <a:t>Potrebbe risultare utile, ad esempio, se nel progetto si ipotizzi il collegamento a un database universitario esistente.</a:t>
            </a:r>
          </a:p>
        </p:txBody>
      </p:sp>
      <p:sp>
        <p:nvSpPr>
          <p:cNvPr id="8" name="CasellaDiTesto 7">
            <a:extLst>
              <a:ext uri="{FF2B5EF4-FFF2-40B4-BE49-F238E27FC236}">
                <a16:creationId xmlns:a16="http://schemas.microsoft.com/office/drawing/2014/main" id="{42D668F8-A71B-8E7A-6B7F-96A6B6A5C735}"/>
              </a:ext>
            </a:extLst>
          </p:cNvPr>
          <p:cNvSpPr txBox="1"/>
          <p:nvPr/>
        </p:nvSpPr>
        <p:spPr>
          <a:xfrm>
            <a:off x="404510" y="1971425"/>
            <a:ext cx="11382976" cy="1200329"/>
          </a:xfrm>
          <a:prstGeom prst="rect">
            <a:avLst/>
          </a:prstGeom>
          <a:noFill/>
        </p:spPr>
        <p:txBody>
          <a:bodyPr wrap="square" rtlCol="0">
            <a:spAutoFit/>
          </a:bodyPr>
          <a:lstStyle/>
          <a:p>
            <a:r>
              <a:rPr lang="it-IT" dirty="0"/>
              <a:t>Nel capitolo 4 della Server Authentication viene descritta la possibilità di Integrazione con directory esterne.</a:t>
            </a:r>
          </a:p>
          <a:p>
            <a:r>
              <a:rPr lang="it-IT" dirty="0"/>
              <a:t>Possiamo quindi impostare </a:t>
            </a:r>
            <a:r>
              <a:rPr lang="it-IT" dirty="0" err="1"/>
              <a:t>Keycloak</a:t>
            </a:r>
            <a:r>
              <a:rPr lang="it-IT" dirty="0"/>
              <a:t> in modo da connettersi a directory esistenti (LDAP, Active Directory) per</a:t>
            </a:r>
          </a:p>
          <a:p>
            <a:r>
              <a:rPr lang="it-IT" dirty="0"/>
              <a:t>caricare gli utenti on demand. </a:t>
            </a:r>
          </a:p>
          <a:p>
            <a:r>
              <a:rPr lang="it-IT" dirty="0"/>
              <a:t>Utilizzo di </a:t>
            </a:r>
            <a:r>
              <a:rPr lang="it-IT" b="1" dirty="0"/>
              <a:t>User Storage Providers</a:t>
            </a:r>
            <a:r>
              <a:rPr lang="it-IT" dirty="0"/>
              <a:t> per sincronizzare o federare le identità senza migrazione massiva dei dati.</a:t>
            </a:r>
          </a:p>
        </p:txBody>
      </p:sp>
    </p:spTree>
    <p:extLst>
      <p:ext uri="{BB962C8B-B14F-4D97-AF65-F5344CB8AC3E}">
        <p14:creationId xmlns:p14="http://schemas.microsoft.com/office/powerpoint/2010/main" val="3528241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7DACD-023A-2B3E-40F1-0442205D590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F72BC1-F285-5A60-AA19-BD8AD6E7F6E8}"/>
              </a:ext>
            </a:extLst>
          </p:cNvPr>
          <p:cNvSpPr>
            <a:spLocks noGrp="1"/>
          </p:cNvSpPr>
          <p:nvPr>
            <p:ph type="title"/>
          </p:nvPr>
        </p:nvSpPr>
        <p:spPr>
          <a:xfrm>
            <a:off x="0" y="750450"/>
            <a:ext cx="12192000"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Auditing e Monitoraggio (Event Tracking)</a:t>
            </a:r>
          </a:p>
        </p:txBody>
      </p:sp>
      <p:sp>
        <p:nvSpPr>
          <p:cNvPr id="9" name="CasellaDiTesto 8">
            <a:extLst>
              <a:ext uri="{FF2B5EF4-FFF2-40B4-BE49-F238E27FC236}">
                <a16:creationId xmlns:a16="http://schemas.microsoft.com/office/drawing/2014/main" id="{129F3B3D-32C0-A224-08B3-16B5F19DCBEF}"/>
              </a:ext>
            </a:extLst>
          </p:cNvPr>
          <p:cNvSpPr txBox="1"/>
          <p:nvPr/>
        </p:nvSpPr>
        <p:spPr>
          <a:xfrm flipV="1">
            <a:off x="748879" y="10213047"/>
            <a:ext cx="4781063" cy="369332"/>
          </a:xfrm>
          <a:prstGeom prst="rect">
            <a:avLst/>
          </a:prstGeom>
          <a:noFill/>
        </p:spPr>
        <p:txBody>
          <a:bodyPr wrap="square">
            <a:spAutoFit/>
          </a:bodyPr>
          <a:lstStyle/>
          <a:p>
            <a:r>
              <a:rPr lang="it-IT" dirty="0"/>
              <a:t>Soluzione migliore perché meno complessa. </a:t>
            </a:r>
          </a:p>
        </p:txBody>
      </p:sp>
      <p:pic>
        <p:nvPicPr>
          <p:cNvPr id="4" name="Immagine 3" descr="Immagine che contiene testo, schermata, numero, Carattere&#10;&#10;Il contenuto generato dall'IA potrebbe non essere corretto.">
            <a:extLst>
              <a:ext uri="{FF2B5EF4-FFF2-40B4-BE49-F238E27FC236}">
                <a16:creationId xmlns:a16="http://schemas.microsoft.com/office/drawing/2014/main" id="{D4B89168-14AA-B864-1713-25A5BCB9DB1E}"/>
              </a:ext>
            </a:extLst>
          </p:cNvPr>
          <p:cNvPicPr>
            <a:picLocks noChangeAspect="1"/>
          </p:cNvPicPr>
          <p:nvPr/>
        </p:nvPicPr>
        <p:blipFill>
          <a:blip r:embed="rId2"/>
          <a:stretch>
            <a:fillRect/>
          </a:stretch>
        </p:blipFill>
        <p:spPr>
          <a:xfrm>
            <a:off x="195944" y="3865808"/>
            <a:ext cx="6241508" cy="2164264"/>
          </a:xfrm>
          <a:prstGeom prst="rect">
            <a:avLst/>
          </a:prstGeom>
        </p:spPr>
      </p:pic>
      <p:pic>
        <p:nvPicPr>
          <p:cNvPr id="7" name="Immagine 6" descr="Immagine che contiene testo, Carattere, linea, numero&#10;&#10;Il contenuto generato dall'IA potrebbe non essere corretto.">
            <a:extLst>
              <a:ext uri="{FF2B5EF4-FFF2-40B4-BE49-F238E27FC236}">
                <a16:creationId xmlns:a16="http://schemas.microsoft.com/office/drawing/2014/main" id="{21D9F915-9EA8-86FA-5501-871C3CAE13F6}"/>
              </a:ext>
            </a:extLst>
          </p:cNvPr>
          <p:cNvPicPr>
            <a:picLocks noChangeAspect="1"/>
          </p:cNvPicPr>
          <p:nvPr/>
        </p:nvPicPr>
        <p:blipFill>
          <a:blip r:embed="rId3"/>
          <a:stretch>
            <a:fillRect/>
          </a:stretch>
        </p:blipFill>
        <p:spPr>
          <a:xfrm>
            <a:off x="5693227" y="2885618"/>
            <a:ext cx="6302829" cy="1755788"/>
          </a:xfrm>
          <a:prstGeom prst="rect">
            <a:avLst/>
          </a:prstGeom>
        </p:spPr>
      </p:pic>
      <p:sp>
        <p:nvSpPr>
          <p:cNvPr id="8" name="CasellaDiTesto 7">
            <a:extLst>
              <a:ext uri="{FF2B5EF4-FFF2-40B4-BE49-F238E27FC236}">
                <a16:creationId xmlns:a16="http://schemas.microsoft.com/office/drawing/2014/main" id="{EAED5D55-D9D8-C9E8-2C2E-F7005097978E}"/>
              </a:ext>
            </a:extLst>
          </p:cNvPr>
          <p:cNvSpPr txBox="1"/>
          <p:nvPr/>
        </p:nvSpPr>
        <p:spPr>
          <a:xfrm>
            <a:off x="359229" y="1685289"/>
            <a:ext cx="11473542" cy="1200329"/>
          </a:xfrm>
          <a:prstGeom prst="rect">
            <a:avLst/>
          </a:prstGeom>
          <a:noFill/>
        </p:spPr>
        <p:txBody>
          <a:bodyPr wrap="square" rtlCol="0">
            <a:spAutoFit/>
          </a:bodyPr>
          <a:lstStyle/>
          <a:p>
            <a:r>
              <a:rPr lang="it-IT" dirty="0"/>
              <a:t>Il cap.16-</a:t>
            </a:r>
            <a:r>
              <a:rPr lang="en-US" b="1" dirty="0"/>
              <a:t>Configuring auditing to track events</a:t>
            </a:r>
            <a:r>
              <a:rPr lang="it-IT" dirty="0"/>
              <a:t> descrive il sistema di sorveglianza interno di </a:t>
            </a:r>
            <a:r>
              <a:rPr lang="it-IT" dirty="0" err="1"/>
              <a:t>Keycloak</a:t>
            </a:r>
            <a:r>
              <a:rPr lang="it-IT" dirty="0"/>
              <a:t>. In termini di sicurezza, questo garantisce la </a:t>
            </a:r>
            <a:r>
              <a:rPr lang="it-IT" b="1" dirty="0"/>
              <a:t>Non-Ripudiabilità</a:t>
            </a:r>
            <a:r>
              <a:rPr lang="it-IT" dirty="0"/>
              <a:t> (Non-</a:t>
            </a:r>
            <a:r>
              <a:rPr lang="it-IT" dirty="0" err="1"/>
              <a:t>repudiation</a:t>
            </a:r>
            <a:r>
              <a:rPr lang="it-IT" dirty="0"/>
              <a:t>) e l'</a:t>
            </a:r>
            <a:r>
              <a:rPr lang="it-IT" b="1" dirty="0"/>
              <a:t>Accountability.</a:t>
            </a:r>
          </a:p>
          <a:p>
            <a:r>
              <a:rPr lang="it-IT" dirty="0"/>
              <a:t>Abilitando tale </a:t>
            </a:r>
            <a:r>
              <a:rPr lang="it-IT" dirty="0" err="1"/>
              <a:t>feauture</a:t>
            </a:r>
            <a:r>
              <a:rPr lang="it-IT" dirty="0"/>
              <a:t> è possibile registrare ogni accesso e ogni azione dell'amministratore/utente e rivedere tali azioni nella Console di amministrazione.</a:t>
            </a:r>
          </a:p>
        </p:txBody>
      </p:sp>
      <p:sp>
        <p:nvSpPr>
          <p:cNvPr id="3" name="Rettangolo 2">
            <a:extLst>
              <a:ext uri="{FF2B5EF4-FFF2-40B4-BE49-F238E27FC236}">
                <a16:creationId xmlns:a16="http://schemas.microsoft.com/office/drawing/2014/main" id="{7368260D-AB1C-98F4-521B-E41725E66264}"/>
              </a:ext>
            </a:extLst>
          </p:cNvPr>
          <p:cNvSpPr/>
          <p:nvPr/>
        </p:nvSpPr>
        <p:spPr>
          <a:xfrm>
            <a:off x="5529942" y="5429827"/>
            <a:ext cx="695101" cy="148013"/>
          </a:xfrm>
          <a:prstGeom prst="rect">
            <a:avLst/>
          </a:prstGeom>
          <a:solidFill>
            <a:srgbClr val="FFFFFF"/>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it-IT" sz="500" dirty="0">
                <a:solidFill>
                  <a:srgbClr val="681714"/>
                </a:solidFill>
              </a:rPr>
              <a:t>Prenotazioni-aule</a:t>
            </a:r>
          </a:p>
        </p:txBody>
      </p:sp>
      <p:sp>
        <p:nvSpPr>
          <p:cNvPr id="6" name="Rettangolo 5">
            <a:extLst>
              <a:ext uri="{FF2B5EF4-FFF2-40B4-BE49-F238E27FC236}">
                <a16:creationId xmlns:a16="http://schemas.microsoft.com/office/drawing/2014/main" id="{6E64EBEF-03C1-1A5A-0AC8-802759C68990}"/>
              </a:ext>
            </a:extLst>
          </p:cNvPr>
          <p:cNvSpPr/>
          <p:nvPr/>
        </p:nvSpPr>
        <p:spPr>
          <a:xfrm>
            <a:off x="5529942" y="5621596"/>
            <a:ext cx="695101" cy="148013"/>
          </a:xfrm>
          <a:prstGeom prst="rect">
            <a:avLst/>
          </a:prstGeom>
          <a:solidFill>
            <a:srgbClr val="FFFFFF"/>
          </a:solid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it-IT" sz="500" dirty="0">
                <a:solidFill>
                  <a:srgbClr val="681714"/>
                </a:solidFill>
              </a:rPr>
              <a:t>Prenotazioni-aule</a:t>
            </a:r>
          </a:p>
        </p:txBody>
      </p:sp>
    </p:spTree>
    <p:extLst>
      <p:ext uri="{BB962C8B-B14F-4D97-AF65-F5344CB8AC3E}">
        <p14:creationId xmlns:p14="http://schemas.microsoft.com/office/powerpoint/2010/main" val="3787927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7C9C6-17AA-93DD-3005-3249773E44A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84AF3B8-C3C0-4054-73B7-9A131FD6F799}"/>
              </a:ext>
            </a:extLst>
          </p:cNvPr>
          <p:cNvSpPr>
            <a:spLocks noGrp="1"/>
          </p:cNvSpPr>
          <p:nvPr>
            <p:ph type="title"/>
          </p:nvPr>
        </p:nvSpPr>
        <p:spPr>
          <a:xfrm>
            <a:off x="402770" y="750450"/>
            <a:ext cx="11419115" cy="663600"/>
          </a:xfrm>
        </p:spPr>
        <p:txBody>
          <a:bodyPr/>
          <a:lstStyle/>
          <a:p>
            <a:r>
              <a:rPr lang="it-IT" b="1" dirty="0">
                <a:latin typeface="ADLaM Display" panose="02010000000000000000" pitchFamily="2" charset="0"/>
                <a:ea typeface="ADLaM Display" panose="02010000000000000000" pitchFamily="2" charset="0"/>
                <a:cs typeface="ADLaM Display" panose="02010000000000000000" pitchFamily="2" charset="0"/>
              </a:rPr>
              <a:t>Scalabilità Futura: Supporto Multi-Ateneo (</a:t>
            </a:r>
            <a:r>
              <a:rPr lang="it-IT" b="1" dirty="0" err="1">
                <a:latin typeface="ADLaM Display" panose="02010000000000000000" pitchFamily="2" charset="0"/>
                <a:ea typeface="ADLaM Display" panose="02010000000000000000" pitchFamily="2" charset="0"/>
                <a:cs typeface="ADLaM Display" panose="02010000000000000000" pitchFamily="2" charset="0"/>
              </a:rPr>
              <a:t>Organizations</a:t>
            </a:r>
            <a:r>
              <a:rPr lang="it-IT" b="1" dirty="0">
                <a:latin typeface="ADLaM Display" panose="02010000000000000000" pitchFamily="2" charset="0"/>
                <a:ea typeface="ADLaM Display" panose="02010000000000000000" pitchFamily="2" charset="0"/>
                <a:cs typeface="ADLaM Display" panose="02010000000000000000" pitchFamily="2" charset="0"/>
              </a:rPr>
              <a:t>)</a:t>
            </a:r>
          </a:p>
        </p:txBody>
      </p:sp>
      <p:sp>
        <p:nvSpPr>
          <p:cNvPr id="9" name="CasellaDiTesto 8">
            <a:extLst>
              <a:ext uri="{FF2B5EF4-FFF2-40B4-BE49-F238E27FC236}">
                <a16:creationId xmlns:a16="http://schemas.microsoft.com/office/drawing/2014/main" id="{352183B9-D67D-504B-3CDE-D79C5C52CF5F}"/>
              </a:ext>
            </a:extLst>
          </p:cNvPr>
          <p:cNvSpPr txBox="1"/>
          <p:nvPr/>
        </p:nvSpPr>
        <p:spPr>
          <a:xfrm flipV="1">
            <a:off x="748879" y="10213047"/>
            <a:ext cx="4781063" cy="369332"/>
          </a:xfrm>
          <a:prstGeom prst="rect">
            <a:avLst/>
          </a:prstGeom>
          <a:noFill/>
        </p:spPr>
        <p:txBody>
          <a:bodyPr wrap="square">
            <a:spAutoFit/>
          </a:bodyPr>
          <a:lstStyle/>
          <a:p>
            <a:r>
              <a:rPr lang="it-IT" dirty="0"/>
              <a:t>Soluzione migliore perché meno complessa. </a:t>
            </a:r>
          </a:p>
        </p:txBody>
      </p:sp>
      <p:sp>
        <p:nvSpPr>
          <p:cNvPr id="8" name="Rectangle 3">
            <a:extLst>
              <a:ext uri="{FF2B5EF4-FFF2-40B4-BE49-F238E27FC236}">
                <a16:creationId xmlns:a16="http://schemas.microsoft.com/office/drawing/2014/main" id="{5F357B06-603C-CFEC-4CE5-4B4A6B2AC613}"/>
              </a:ext>
            </a:extLst>
          </p:cNvPr>
          <p:cNvSpPr>
            <a:spLocks noChangeArrowheads="1"/>
          </p:cNvSpPr>
          <p:nvPr/>
        </p:nvSpPr>
        <p:spPr bwMode="auto">
          <a:xfrm>
            <a:off x="402770" y="2164139"/>
            <a:ext cx="1141911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Stato Attuale (Single-</a:t>
            </a:r>
            <a:r>
              <a:rPr kumimoji="0" lang="it-IT" altLang="it-IT" sz="1800" b="1" i="0" u="none" strike="noStrike" cap="none" normalizeH="0" baseline="0" dirty="0" err="1">
                <a:ln>
                  <a:noFill/>
                </a:ln>
                <a:solidFill>
                  <a:schemeClr val="tx1"/>
                </a:solidFill>
                <a:effectLst/>
                <a:latin typeface="Arial" panose="020B0604020202020204" pitchFamily="34" charset="0"/>
              </a:rPr>
              <a:t>Tenant</a:t>
            </a:r>
            <a:r>
              <a:rPr kumimoji="0" lang="it-IT" altLang="it-IT" sz="1800" b="1"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Il progetto è configurato per gestire una singola entità universitaria. </a:t>
            </a:r>
          </a:p>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tx1"/>
                </a:solidFill>
                <a:effectLst/>
                <a:latin typeface="Arial" panose="020B0604020202020204" pitchFamily="34" charset="0"/>
              </a:rPr>
              <a:t>L'uso del modello standard a </a:t>
            </a:r>
            <a:r>
              <a:rPr kumimoji="0" lang="it-IT" altLang="it-IT" sz="1800" b="1" i="0" u="none" strike="noStrike" cap="none" normalizeH="0" baseline="0" dirty="0" err="1">
                <a:ln>
                  <a:noFill/>
                </a:ln>
                <a:solidFill>
                  <a:schemeClr val="tx1"/>
                </a:solidFill>
                <a:effectLst/>
                <a:latin typeface="Arial" panose="020B0604020202020204" pitchFamily="34" charset="0"/>
              </a:rPr>
              <a:t>Realm</a:t>
            </a:r>
            <a:r>
              <a:rPr kumimoji="0" lang="it-IT" altLang="it-IT" sz="1800" b="1" i="0" u="none" strike="noStrike" cap="none" normalizeH="0" baseline="0" dirty="0">
                <a:ln>
                  <a:noFill/>
                </a:ln>
                <a:solidFill>
                  <a:schemeClr val="tx1"/>
                </a:solidFill>
                <a:effectLst/>
                <a:latin typeface="Arial" panose="020B0604020202020204" pitchFamily="34" charset="0"/>
              </a:rPr>
              <a:t> unico</a:t>
            </a:r>
            <a:r>
              <a:rPr kumimoji="0" lang="it-IT" altLang="it-IT" sz="1800" b="0" i="0" u="none" strike="noStrike" cap="none" normalizeH="0" baseline="0" dirty="0">
                <a:ln>
                  <a:noFill/>
                </a:ln>
                <a:solidFill>
                  <a:schemeClr val="tx1"/>
                </a:solidFill>
                <a:effectLst/>
                <a:latin typeface="Arial" panose="020B0604020202020204" pitchFamily="34" charset="0"/>
              </a:rPr>
              <a:t> è la scelta più efficiente per questo scenario.</a:t>
            </a:r>
          </a:p>
          <a:p>
            <a:pPr marL="0" marR="0" lvl="0" indent="0" algn="l" defTabSz="914400" rtl="0" eaLnBrk="0" fontAlgn="base" latinLnBrk="0" hangingPunct="0">
              <a:lnSpc>
                <a:spcPct val="100000"/>
              </a:lnSpc>
              <a:spcBef>
                <a:spcPct val="0"/>
              </a:spcBef>
              <a:spcAft>
                <a:spcPct val="0"/>
              </a:spcAft>
              <a:buClrTx/>
              <a:buSzTx/>
              <a:buFontTx/>
              <a:buChar char="•"/>
              <a:tabLst/>
            </a:pPr>
            <a:endParaRPr lang="it-IT" altLang="it-IT"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Scenario Evolutivo (Multi-</a:t>
            </a:r>
            <a:r>
              <a:rPr kumimoji="0" lang="it-IT" altLang="it-IT" sz="1800" b="1" i="0" u="none" strike="noStrike" cap="none" normalizeH="0" baseline="0" dirty="0" err="1">
                <a:ln>
                  <a:noFill/>
                </a:ln>
                <a:solidFill>
                  <a:schemeClr val="tx1"/>
                </a:solidFill>
                <a:effectLst/>
                <a:latin typeface="Arial" panose="020B0604020202020204" pitchFamily="34" charset="0"/>
              </a:rPr>
              <a:t>Tenant</a:t>
            </a:r>
            <a:r>
              <a:rPr kumimoji="0" lang="it-IT" altLang="it-IT" sz="1800" b="1"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Se il software dovesse essere venduto come servizio SaaS a più università contemporaneamente (es. Università di Napoli, Politecnico di Milano) mantenendo un'unica installazione centralizzata: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Si adotterebbe la feature </a:t>
            </a:r>
            <a:r>
              <a:rPr kumimoji="0" lang="it-IT" altLang="it-IT" sz="1800" b="1" i="0" u="none" strike="noStrike" cap="none" normalizeH="0" baseline="0" dirty="0" err="1">
                <a:ln>
                  <a:noFill/>
                </a:ln>
                <a:solidFill>
                  <a:schemeClr val="tx1"/>
                </a:solidFill>
                <a:effectLst/>
                <a:latin typeface="Arial" panose="020B0604020202020204" pitchFamily="34" charset="0"/>
              </a:rPr>
              <a:t>Keycloak</a:t>
            </a:r>
            <a:r>
              <a:rPr kumimoji="0" lang="it-IT" altLang="it-IT" sz="1800" b="1" i="0" u="none" strike="noStrike" cap="none" normalizeH="0" baseline="0" dirty="0">
                <a:ln>
                  <a:noFill/>
                </a:ln>
                <a:solidFill>
                  <a:schemeClr val="tx1"/>
                </a:solidFill>
                <a:effectLst/>
                <a:latin typeface="Arial" panose="020B0604020202020204" pitchFamily="34" charset="0"/>
              </a:rPr>
              <a:t> </a:t>
            </a:r>
            <a:r>
              <a:rPr kumimoji="0" lang="it-IT" altLang="it-IT" sz="1800" b="1" i="0" u="none" strike="noStrike" cap="none" normalizeH="0" baseline="0" dirty="0" err="1">
                <a:ln>
                  <a:noFill/>
                </a:ln>
                <a:solidFill>
                  <a:schemeClr val="tx1"/>
                </a:solidFill>
                <a:effectLst/>
                <a:latin typeface="Arial" panose="020B0604020202020204" pitchFamily="34" charset="0"/>
              </a:rPr>
              <a:t>Organizations</a:t>
            </a:r>
            <a:r>
              <a:rPr lang="it-IT" altLang="it-IT" b="1" dirty="0">
                <a:latin typeface="Arial" panose="020B0604020202020204" pitchFamily="34" charset="0"/>
              </a:rPr>
              <a:t>, indicata nel </a:t>
            </a:r>
            <a:r>
              <a:rPr lang="it-IT" altLang="it-IT" b="1" dirty="0" err="1">
                <a:latin typeface="Arial" panose="020B0604020202020204" pitchFamily="34" charset="0"/>
              </a:rPr>
              <a:t>cap</a:t>
            </a:r>
            <a:r>
              <a:rPr lang="it-IT" altLang="it-IT" b="1" dirty="0">
                <a:latin typeface="Arial" panose="020B0604020202020204" pitchFamily="34" charset="0"/>
              </a:rPr>
              <a:t> 12</a:t>
            </a:r>
            <a:r>
              <a:rPr kumimoji="0" lang="it-IT" altLang="it-IT"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Vantaggio:</a:t>
            </a:r>
            <a:r>
              <a:rPr kumimoji="0" lang="it-IT" altLang="it-IT" sz="1800" b="0" i="0" u="none" strike="noStrike" cap="none" normalizeH="0" baseline="0" dirty="0">
                <a:ln>
                  <a:noFill/>
                </a:ln>
                <a:solidFill>
                  <a:schemeClr val="tx1"/>
                </a:solidFill>
                <a:effectLst/>
                <a:latin typeface="Arial" panose="020B0604020202020204" pitchFamily="34" charset="0"/>
              </a:rPr>
              <a:t> Permetterebbe di instradare gli studenti verso il sistema di login (</a:t>
            </a:r>
            <a:r>
              <a:rPr kumimoji="0" lang="it-IT" altLang="it-IT" sz="1800" b="0" i="0" u="none" strike="noStrike" cap="none" normalizeH="0" baseline="0" dirty="0" err="1">
                <a:ln>
                  <a:noFill/>
                </a:ln>
                <a:solidFill>
                  <a:schemeClr val="tx1"/>
                </a:solidFill>
                <a:effectLst/>
                <a:latin typeface="Arial" panose="020B0604020202020204" pitchFamily="34" charset="0"/>
              </a:rPr>
              <a:t>IdP</a:t>
            </a:r>
            <a:r>
              <a:rPr kumimoji="0" lang="it-IT" altLang="it-IT" sz="1800" b="0" i="0" u="none" strike="noStrike" cap="none" normalizeH="0" baseline="0" dirty="0">
                <a:ln>
                  <a:noFill/>
                </a:ln>
                <a:solidFill>
                  <a:schemeClr val="tx1"/>
                </a:solidFill>
                <a:effectLst/>
                <a:latin typeface="Arial" panose="020B0604020202020204" pitchFamily="34" charset="0"/>
              </a:rPr>
              <a:t>) del proprio ateneo specifico </a:t>
            </a:r>
            <a:r>
              <a:rPr kumimoji="0" lang="it-IT" altLang="it-IT" b="0" i="0" u="none" strike="noStrike" cap="none" normalizeH="0" baseline="0" dirty="0">
                <a:ln>
                  <a:noFill/>
                </a:ln>
                <a:solidFill>
                  <a:schemeClr val="tx1"/>
                </a:solidFill>
                <a:effectLst/>
              </a:rPr>
              <a:t>(es. @unina.it vs @polimi.it) pur usando la stessa applicazione.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8185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77C1889-FE9F-C75B-4593-B577FA391FCB}"/>
              </a:ext>
            </a:extLst>
          </p:cNvPr>
          <p:cNvSpPr txBox="1"/>
          <p:nvPr/>
        </p:nvSpPr>
        <p:spPr>
          <a:xfrm>
            <a:off x="355600" y="871262"/>
            <a:ext cx="11480800" cy="553998"/>
          </a:xfrm>
          <a:prstGeom prst="rect">
            <a:avLst/>
          </a:prstGeom>
          <a:noFill/>
        </p:spPr>
        <p:txBody>
          <a:bodyPr wrap="square" rtlCol="0">
            <a:spAutoFit/>
          </a:bodyPr>
          <a:lstStyle/>
          <a:p>
            <a:pPr algn="ctr"/>
            <a:r>
              <a:rPr lang="en-US" sz="3000" dirty="0" err="1">
                <a:latin typeface="ADLaM Display" panose="02010000000000000000" pitchFamily="2" charset="0"/>
                <a:ea typeface="ADLaM Display" panose="02010000000000000000" pitchFamily="2" charset="0"/>
                <a:cs typeface="ADLaM Display" panose="02010000000000000000" pitchFamily="2" charset="0"/>
              </a:rPr>
              <a:t>Capitoli</a:t>
            </a:r>
            <a:r>
              <a:rPr lang="en-US" sz="3000" dirty="0">
                <a:latin typeface="ADLaM Display" panose="02010000000000000000" pitchFamily="2" charset="0"/>
                <a:ea typeface="ADLaM Display" panose="02010000000000000000" pitchFamily="2" charset="0"/>
                <a:cs typeface="ADLaM Display" panose="02010000000000000000" pitchFamily="2" charset="0"/>
              </a:rPr>
              <a:t> non </a:t>
            </a:r>
            <a:r>
              <a:rPr lang="en-US" sz="3000" dirty="0" err="1">
                <a:latin typeface="ADLaM Display" panose="02010000000000000000" pitchFamily="2" charset="0"/>
                <a:ea typeface="ADLaM Display" panose="02010000000000000000" pitchFamily="2" charset="0"/>
                <a:cs typeface="ADLaM Display" panose="02010000000000000000" pitchFamily="2" charset="0"/>
              </a:rPr>
              <a:t>rilevanti</a:t>
            </a:r>
            <a:r>
              <a:rPr lang="en-US" sz="3000" dirty="0">
                <a:latin typeface="ADLaM Display" panose="02010000000000000000" pitchFamily="2" charset="0"/>
                <a:ea typeface="ADLaM Display" panose="02010000000000000000" pitchFamily="2" charset="0"/>
                <a:cs typeface="ADLaM Display" panose="02010000000000000000" pitchFamily="2" charset="0"/>
              </a:rPr>
              <a:t> della Server Administration Guide</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CasellaDiTesto 4">
            <a:extLst>
              <a:ext uri="{FF2B5EF4-FFF2-40B4-BE49-F238E27FC236}">
                <a16:creationId xmlns:a16="http://schemas.microsoft.com/office/drawing/2014/main" id="{E1E848E2-4022-9D2E-2C8C-64A96AC030CB}"/>
              </a:ext>
            </a:extLst>
          </p:cNvPr>
          <p:cNvSpPr txBox="1"/>
          <p:nvPr/>
        </p:nvSpPr>
        <p:spPr>
          <a:xfrm>
            <a:off x="355600" y="4466028"/>
            <a:ext cx="11480800" cy="1200329"/>
          </a:xfrm>
          <a:prstGeom prst="rect">
            <a:avLst/>
          </a:prstGeom>
          <a:noFill/>
        </p:spPr>
        <p:txBody>
          <a:bodyPr wrap="square" rtlCol="0">
            <a:spAutoFit/>
          </a:bodyPr>
          <a:lstStyle/>
          <a:p>
            <a:r>
              <a:rPr lang="it-IT" dirty="0"/>
              <a:t>Nel cap.19 viene indicato il possibile uso della </a:t>
            </a:r>
            <a:r>
              <a:rPr lang="it-IT" b="1" dirty="0"/>
              <a:t>Admin CLI. </a:t>
            </a:r>
          </a:p>
          <a:p>
            <a:r>
              <a:rPr lang="it-IT" dirty="0"/>
              <a:t>Il suo utilizzo, nel nostro progetto, è stato sostituito da una strategia di configurazione basata su </a:t>
            </a:r>
            <a:r>
              <a:rPr lang="it-IT" b="1" dirty="0"/>
              <a:t>Containerizzazione e Variabili d'Ambiente</a:t>
            </a:r>
            <a:r>
              <a:rPr lang="it-IT" dirty="0"/>
              <a:t> (</a:t>
            </a:r>
            <a:r>
              <a:rPr lang="it-IT" dirty="0" err="1"/>
              <a:t>Infrastructure</a:t>
            </a:r>
            <a:r>
              <a:rPr lang="it-IT" dirty="0"/>
              <a:t> </a:t>
            </a:r>
            <a:r>
              <a:rPr lang="it-IT" dirty="0" err="1"/>
              <a:t>as</a:t>
            </a:r>
            <a:r>
              <a:rPr lang="it-IT" dirty="0"/>
              <a:t> Code), riducendo la necessità di interventi manuali da riga di comando in ambiente </a:t>
            </a:r>
            <a:r>
              <a:rPr lang="it-IT" dirty="0" err="1"/>
              <a:t>runtime</a:t>
            </a:r>
            <a:r>
              <a:rPr lang="it-IT" dirty="0"/>
              <a:t>.</a:t>
            </a:r>
          </a:p>
        </p:txBody>
      </p:sp>
      <p:sp>
        <p:nvSpPr>
          <p:cNvPr id="3" name="CasellaDiTesto 2">
            <a:extLst>
              <a:ext uri="{FF2B5EF4-FFF2-40B4-BE49-F238E27FC236}">
                <a16:creationId xmlns:a16="http://schemas.microsoft.com/office/drawing/2014/main" id="{F45F31B8-9D8A-5CC1-93C0-4F2FBA42D76A}"/>
              </a:ext>
            </a:extLst>
          </p:cNvPr>
          <p:cNvSpPr txBox="1"/>
          <p:nvPr/>
        </p:nvSpPr>
        <p:spPr>
          <a:xfrm>
            <a:off x="355600" y="2959996"/>
            <a:ext cx="11480800" cy="1200329"/>
          </a:xfrm>
          <a:prstGeom prst="rect">
            <a:avLst/>
          </a:prstGeom>
          <a:noFill/>
        </p:spPr>
        <p:txBody>
          <a:bodyPr wrap="square">
            <a:spAutoFit/>
          </a:bodyPr>
          <a:lstStyle/>
          <a:p>
            <a:r>
              <a:rPr lang="it-IT" dirty="0"/>
              <a:t>Nel cap.18 viene presentata la possibilità di modificare l'interfaccia </a:t>
            </a:r>
            <a:r>
              <a:rPr lang="it-IT" b="1" dirty="0"/>
              <a:t>Account Console.</a:t>
            </a:r>
          </a:p>
          <a:p>
            <a:r>
              <a:rPr lang="it-IT" dirty="0"/>
              <a:t>Questa è stata mantenuta nelle sue funzionalità native (out-of-the-box) senza customizzazioni, poiché il progetto verte sulla sicurezza dell'autenticazione verso l'applicazione client (prenotazioni-app) e non sulla gestione anagrafica self-service.</a:t>
            </a:r>
          </a:p>
        </p:txBody>
      </p:sp>
      <p:sp>
        <p:nvSpPr>
          <p:cNvPr id="7" name="CasellaDiTesto 6">
            <a:extLst>
              <a:ext uri="{FF2B5EF4-FFF2-40B4-BE49-F238E27FC236}">
                <a16:creationId xmlns:a16="http://schemas.microsoft.com/office/drawing/2014/main" id="{B6AEEA04-6A02-E321-3FFC-377AFFE9E5CB}"/>
              </a:ext>
            </a:extLst>
          </p:cNvPr>
          <p:cNvSpPr txBox="1"/>
          <p:nvPr/>
        </p:nvSpPr>
        <p:spPr>
          <a:xfrm>
            <a:off x="355600" y="1730963"/>
            <a:ext cx="11480800" cy="923330"/>
          </a:xfrm>
          <a:prstGeom prst="rect">
            <a:avLst/>
          </a:prstGeom>
          <a:noFill/>
        </p:spPr>
        <p:txBody>
          <a:bodyPr wrap="square">
            <a:spAutoFit/>
          </a:bodyPr>
          <a:lstStyle/>
          <a:p>
            <a:r>
              <a:rPr lang="it-IT" dirty="0"/>
              <a:t>Il capitolo 14 - </a:t>
            </a:r>
            <a:r>
              <a:rPr lang="en-US" b="1" dirty="0"/>
              <a:t>Configuring </a:t>
            </a:r>
            <a:r>
              <a:rPr lang="en-US" b="1" dirty="0" err="1"/>
              <a:t>Keycloak</a:t>
            </a:r>
            <a:r>
              <a:rPr lang="en-US" b="1" dirty="0"/>
              <a:t> as a Verifiable Credential Issuer</a:t>
            </a:r>
            <a:r>
              <a:rPr lang="it-IT" dirty="0"/>
              <a:t> parla di </a:t>
            </a:r>
            <a:r>
              <a:rPr lang="it-IT" b="1" dirty="0"/>
              <a:t>Identità Decentralizzata</a:t>
            </a:r>
            <a:r>
              <a:rPr lang="it-IT" dirty="0"/>
              <a:t>. Nel nostro caso abbiamo implementato un sistema di </a:t>
            </a:r>
            <a:r>
              <a:rPr lang="it-IT" b="1" dirty="0"/>
              <a:t>Identità Federata</a:t>
            </a:r>
            <a:r>
              <a:rPr lang="it-IT" dirty="0"/>
              <a:t> (OIDC). Sono due mondi diversi: il primo è il futuro dei documenti digitali (</a:t>
            </a:r>
            <a:r>
              <a:rPr lang="it-IT" dirty="0" err="1"/>
              <a:t>Wallet</a:t>
            </a:r>
            <a:r>
              <a:rPr lang="it-IT" dirty="0"/>
              <a:t>), il secondo è lo standard attuale per le Web App (Login).</a:t>
            </a:r>
          </a:p>
        </p:txBody>
      </p:sp>
    </p:spTree>
    <p:extLst>
      <p:ext uri="{BB962C8B-B14F-4D97-AF65-F5344CB8AC3E}">
        <p14:creationId xmlns:p14="http://schemas.microsoft.com/office/powerpoint/2010/main" val="767976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438F-053F-3B87-C9FB-834FA4643C70}"/>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50352656-4644-73CD-19E0-EF3A45E44D78}"/>
              </a:ext>
            </a:extLst>
          </p:cNvPr>
          <p:cNvSpPr txBox="1"/>
          <p:nvPr/>
        </p:nvSpPr>
        <p:spPr>
          <a:xfrm>
            <a:off x="355600" y="1037449"/>
            <a:ext cx="11480800" cy="553998"/>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Spring Security e OAuth2 Client</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CasellaDiTesto 4">
            <a:extLst>
              <a:ext uri="{FF2B5EF4-FFF2-40B4-BE49-F238E27FC236}">
                <a16:creationId xmlns:a16="http://schemas.microsoft.com/office/drawing/2014/main" id="{CB830D77-3DFA-D92F-58F1-0A2AEE4B6F0A}"/>
              </a:ext>
            </a:extLst>
          </p:cNvPr>
          <p:cNvSpPr txBox="1"/>
          <p:nvPr/>
        </p:nvSpPr>
        <p:spPr>
          <a:xfrm>
            <a:off x="214489" y="2794588"/>
            <a:ext cx="11661422" cy="1754326"/>
          </a:xfrm>
          <a:prstGeom prst="rect">
            <a:avLst/>
          </a:prstGeom>
          <a:noFill/>
        </p:spPr>
        <p:txBody>
          <a:bodyPr wrap="square" rtlCol="0">
            <a:spAutoFit/>
          </a:bodyPr>
          <a:lstStyle/>
          <a:p>
            <a:r>
              <a:rPr lang="it-IT" dirty="0"/>
              <a:t>Spostiamoci ora lato codice. Per collegare la nostra applicazione Java a </a:t>
            </a:r>
            <a:r>
              <a:rPr lang="it-IT" dirty="0" err="1"/>
              <a:t>Keycloak</a:t>
            </a:r>
            <a:r>
              <a:rPr lang="it-IT" dirty="0"/>
              <a:t>, non abbiamo scritto client HTTP manuali. Abbiamo utilizzato lo starter ufficiale spring-boot-starter-oauth2-client. Questo modulo si inserisce nel cuore di Spring Security e intercetta ogni singola richiesta HTTP in arrivo. Funziona come un filtro: prima che qualsiasi riga del nostro codice di business venga eseguita, Spring Security controlla se l'utente ha un token valido. Se non lo ha, blocca la richiesta e innesca il reindirizzamento verso </a:t>
            </a:r>
            <a:r>
              <a:rPr lang="it-IT" dirty="0" err="1"/>
              <a:t>Keycloak</a:t>
            </a:r>
            <a:r>
              <a:rPr lang="it-IT" dirty="0"/>
              <a:t>. Tutto questo è trasparente per lo sviluppatore delle funzionalità.</a:t>
            </a:r>
          </a:p>
        </p:txBody>
      </p:sp>
    </p:spTree>
    <p:extLst>
      <p:ext uri="{BB962C8B-B14F-4D97-AF65-F5344CB8AC3E}">
        <p14:creationId xmlns:p14="http://schemas.microsoft.com/office/powerpoint/2010/main" val="10566605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2F41D171-AEB1-95DD-0AD9-D535B4342CD6}"/>
              </a:ext>
            </a:extLst>
          </p:cNvPr>
          <p:cNvSpPr txBox="1"/>
          <p:nvPr/>
        </p:nvSpPr>
        <p:spPr>
          <a:xfrm>
            <a:off x="2460978" y="383823"/>
            <a:ext cx="6400800" cy="553998"/>
          </a:xfrm>
          <a:prstGeom prst="rect">
            <a:avLst/>
          </a:prstGeom>
          <a:noFill/>
        </p:spPr>
        <p:txBody>
          <a:bodyPr wrap="square" rtlCol="0">
            <a:spAutoFit/>
          </a:bodyPr>
          <a:lstStyle/>
          <a:p>
            <a:r>
              <a:rPr lang="it-IT" sz="3000" dirty="0">
                <a:latin typeface="ADLaM Display" panose="02010000000000000000" pitchFamily="2" charset="0"/>
                <a:ea typeface="ADLaM Display" panose="02010000000000000000" pitchFamily="2" charset="0"/>
                <a:cs typeface="ADLaM Display" panose="02010000000000000000" pitchFamily="2" charset="0"/>
              </a:rPr>
              <a:t>Identità nel Contesto Applicativo</a:t>
            </a:r>
          </a:p>
        </p:txBody>
      </p:sp>
      <p:sp>
        <p:nvSpPr>
          <p:cNvPr id="5" name="CasellaDiTesto 4">
            <a:extLst>
              <a:ext uri="{FF2B5EF4-FFF2-40B4-BE49-F238E27FC236}">
                <a16:creationId xmlns:a16="http://schemas.microsoft.com/office/drawing/2014/main" id="{32322B60-35F5-55FB-8DC5-3D515522686B}"/>
              </a:ext>
            </a:extLst>
          </p:cNvPr>
          <p:cNvSpPr txBox="1"/>
          <p:nvPr/>
        </p:nvSpPr>
        <p:spPr>
          <a:xfrm>
            <a:off x="191911" y="1313334"/>
            <a:ext cx="11808178" cy="1477328"/>
          </a:xfrm>
          <a:prstGeom prst="rect">
            <a:avLst/>
          </a:prstGeom>
          <a:noFill/>
        </p:spPr>
        <p:txBody>
          <a:bodyPr wrap="square" rtlCol="0">
            <a:spAutoFit/>
          </a:bodyPr>
          <a:lstStyle/>
          <a:p>
            <a:r>
              <a:rPr lang="it-IT" dirty="0"/>
              <a:t>Come facciamo a sapere chi sta prenotando un'aula? Non ci affidiamo a parametri passati dal browser (che sarebbero falsificabili). Usiamo l'iniezione delle dipendenze di Spring Security. L'annotazione @AuthenticationPrincipal inietta nel metodo del controller l'oggetto </a:t>
            </a:r>
            <a:r>
              <a:rPr lang="it-IT" dirty="0" err="1"/>
              <a:t>OidcUser</a:t>
            </a:r>
            <a:r>
              <a:rPr lang="it-IT" dirty="0"/>
              <a:t>. Questo oggetto è la rappresentazione sicura del Token. Da qui estraiamo lo username. È impossibile per un utente prenotare a nome di un altro, perché l'identità viene risolta lato server direttamente dal token crittografato firmato da </a:t>
            </a:r>
            <a:r>
              <a:rPr lang="it-IT" dirty="0" err="1"/>
              <a:t>Keycloak</a:t>
            </a:r>
            <a:r>
              <a:rPr lang="it-IT" dirty="0"/>
              <a:t>.</a:t>
            </a:r>
          </a:p>
        </p:txBody>
      </p:sp>
      <p:pic>
        <p:nvPicPr>
          <p:cNvPr id="7" name="Immagine 6">
            <a:extLst>
              <a:ext uri="{FF2B5EF4-FFF2-40B4-BE49-F238E27FC236}">
                <a16:creationId xmlns:a16="http://schemas.microsoft.com/office/drawing/2014/main" id="{8D7D9686-B453-B44E-21B6-1AFBB5060022}"/>
              </a:ext>
            </a:extLst>
          </p:cNvPr>
          <p:cNvPicPr>
            <a:picLocks noChangeAspect="1"/>
          </p:cNvPicPr>
          <p:nvPr/>
        </p:nvPicPr>
        <p:blipFill>
          <a:blip r:embed="rId2"/>
          <a:stretch>
            <a:fillRect/>
          </a:stretch>
        </p:blipFill>
        <p:spPr>
          <a:xfrm>
            <a:off x="476103" y="3166175"/>
            <a:ext cx="10860169" cy="2308935"/>
          </a:xfrm>
          <a:prstGeom prst="rect">
            <a:avLst/>
          </a:prstGeom>
        </p:spPr>
      </p:pic>
    </p:spTree>
    <p:extLst>
      <p:ext uri="{BB962C8B-B14F-4D97-AF65-F5344CB8AC3E}">
        <p14:creationId xmlns:p14="http://schemas.microsoft.com/office/powerpoint/2010/main" val="234041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7BF271A-EAB1-D2FB-834C-05549C83D4D8}"/>
              </a:ext>
            </a:extLst>
          </p:cNvPr>
          <p:cNvSpPr txBox="1"/>
          <p:nvPr/>
        </p:nvSpPr>
        <p:spPr>
          <a:xfrm>
            <a:off x="173620" y="451413"/>
            <a:ext cx="11806177" cy="646331"/>
          </a:xfrm>
          <a:prstGeom prst="rect">
            <a:avLst/>
          </a:prstGeom>
          <a:noFill/>
        </p:spPr>
        <p:txBody>
          <a:bodyPr wrap="square" rtlCol="0">
            <a:spAutoFit/>
          </a:bodyPr>
          <a:lstStyle/>
          <a:p>
            <a:r>
              <a:rPr lang="it-IT" b="1" dirty="0"/>
              <a:t>Sezione 2: Minimizzare i Moduli</a:t>
            </a:r>
          </a:p>
          <a:p>
            <a:endParaRPr lang="it-IT" dirty="0"/>
          </a:p>
        </p:txBody>
      </p:sp>
      <p:sp>
        <p:nvSpPr>
          <p:cNvPr id="6" name="Rectangle 1">
            <a:extLst>
              <a:ext uri="{FF2B5EF4-FFF2-40B4-BE49-F238E27FC236}">
                <a16:creationId xmlns:a16="http://schemas.microsoft.com/office/drawing/2014/main" id="{3A4CE4BB-F4ED-E225-3972-C3F39D573BD3}"/>
              </a:ext>
            </a:extLst>
          </p:cNvPr>
          <p:cNvSpPr>
            <a:spLocks noChangeArrowheads="1"/>
          </p:cNvSpPr>
          <p:nvPr/>
        </p:nvSpPr>
        <p:spPr bwMode="auto">
          <a:xfrm>
            <a:off x="173620" y="774578"/>
            <a:ext cx="1136634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2.1</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Moduli </a:t>
            </a:r>
            <a:r>
              <a:rPr kumimoji="0" lang="it-IT" altLang="it-IT" b="1" i="0" u="none" strike="noStrike" cap="none" normalizeH="0" baseline="0" dirty="0" err="1">
                <a:ln>
                  <a:noFill/>
                </a:ln>
                <a:solidFill>
                  <a:schemeClr val="tx1"/>
                </a:solidFill>
                <a:effectLst/>
                <a:latin typeface="Arial" panose="020B0604020202020204" pitchFamily="34" charset="0"/>
              </a:rPr>
              <a:t>Auth</a:t>
            </a:r>
            <a:r>
              <a:rPr kumimoji="0" lang="it-IT" altLang="it-IT" b="1" i="0" u="none" strike="noStrike" cap="none" normalizeH="0" baseline="0" dirty="0">
                <a:ln>
                  <a:noFill/>
                </a:ln>
                <a:solidFill>
                  <a:schemeClr val="tx1"/>
                </a:solidFill>
                <a:effectLst/>
                <a:latin typeface="Arial" panose="020B0604020202020204" pitchFamily="34" charset="0"/>
              </a:rPr>
              <a:t> necessari</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a:ln>
                  <a:noFill/>
                </a:ln>
                <a:solidFill>
                  <a:schemeClr val="tx1"/>
                </a:solidFill>
                <a:effectLst/>
                <a:latin typeface="Arial Unicode MS"/>
              </a:rPr>
              <a:t>auth_basic</a:t>
            </a:r>
            <a:r>
              <a:rPr kumimoji="0" lang="it-IT" altLang="it-IT" b="0" i="0" u="none" strike="noStrike" cap="none" normalizeH="0" baseline="0" dirty="0">
                <a:ln>
                  <a:noFill/>
                </a:ln>
                <a:solidFill>
                  <a:schemeClr val="tx1"/>
                </a:solidFill>
                <a:effectLst/>
              </a:rPr>
              <a:t>  #</a:t>
            </a:r>
            <a:r>
              <a:rPr kumimoji="0" lang="it-IT" altLang="it-IT" b="0" i="0" u="none" strike="noStrike" cap="none" normalizeH="0" baseline="0" dirty="0">
                <a:ln>
                  <a:noFill/>
                </a:ln>
                <a:solidFill>
                  <a:schemeClr val="tx1"/>
                </a:solidFill>
                <a:effectLst/>
                <a:latin typeface="Arial Unicode MS"/>
              </a:rPr>
              <a:t>auth_digest</a:t>
            </a:r>
            <a:r>
              <a:rPr kumimoji="0" lang="it-IT" altLang="it-IT"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2.2</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Abilitare Log </a:t>
            </a:r>
            <a:r>
              <a:rPr kumimoji="0" lang="it-IT" altLang="it-IT" b="1" i="0" u="none" strike="noStrike" cap="none" normalizeH="0" baseline="0" dirty="0" err="1">
                <a:ln>
                  <a:noFill/>
                </a:ln>
                <a:solidFill>
                  <a:schemeClr val="tx1"/>
                </a:solidFill>
                <a:effectLst/>
                <a:latin typeface="Arial" panose="020B0604020202020204" pitchFamily="34" charset="0"/>
              </a:rPr>
              <a:t>Config</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Verifica:</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LoadModule</a:t>
            </a:r>
            <a:r>
              <a:rPr kumimoji="0" lang="it-IT" altLang="it-IT" b="0" i="0" u="none" strike="noStrike" cap="none" normalizeH="0" baseline="0" dirty="0">
                <a:ln>
                  <a:noFill/>
                </a:ln>
                <a:solidFill>
                  <a:schemeClr val="tx1"/>
                </a:solidFill>
                <a:effectLst/>
                <a:latin typeface="Arial Unicode MS"/>
              </a:rPr>
              <a:t> </a:t>
            </a:r>
            <a:r>
              <a:rPr kumimoji="0" lang="it-IT" altLang="it-IT" b="0" i="0" u="none" strike="noStrike" cap="none" normalizeH="0" baseline="0" dirty="0" err="1">
                <a:ln>
                  <a:noFill/>
                </a:ln>
                <a:solidFill>
                  <a:schemeClr val="tx1"/>
                </a:solidFill>
                <a:effectLst/>
                <a:latin typeface="Arial Unicode MS"/>
              </a:rPr>
              <a:t>log_config_module</a:t>
            </a:r>
            <a:r>
              <a:rPr kumimoji="0" lang="it-IT" altLang="it-IT" b="0" i="0" u="none" strike="noStrike" cap="none" normalizeH="0" baseline="0" dirty="0">
                <a:ln>
                  <a:noFill/>
                </a:ln>
                <a:solidFill>
                  <a:schemeClr val="tx1"/>
                </a:solidFill>
                <a:effectLst/>
              </a:rPr>
              <a:t> </a:t>
            </a:r>
            <a:r>
              <a:rPr kumimoji="0" lang="it-IT" altLang="it-IT" b="1" i="0" u="none" strike="noStrike" cap="none" normalizeH="0" baseline="0" dirty="0">
                <a:ln>
                  <a:noFill/>
                </a:ln>
                <a:solidFill>
                  <a:schemeClr val="tx1"/>
                </a:solidFill>
                <a:effectLst/>
                <a:latin typeface="Arial" panose="020B0604020202020204" pitchFamily="34" charset="0"/>
              </a:rPr>
              <a:t>abilitato</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2.3</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Disabilitare WebDAV</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a:ln>
                  <a:noFill/>
                </a:ln>
                <a:solidFill>
                  <a:schemeClr val="tx1"/>
                </a:solidFill>
                <a:effectLst/>
                <a:latin typeface="Arial Unicode MS"/>
              </a:rPr>
              <a:t>#LoadModule </a:t>
            </a:r>
            <a:r>
              <a:rPr kumimoji="0" lang="it-IT" altLang="it-IT" b="0" i="0" u="none" strike="noStrike" cap="none" normalizeH="0" baseline="0" dirty="0" err="1">
                <a:ln>
                  <a:noFill/>
                </a:ln>
                <a:solidFill>
                  <a:schemeClr val="tx1"/>
                </a:solidFill>
                <a:effectLst/>
                <a:latin typeface="Arial Unicode MS"/>
              </a:rPr>
              <a:t>dav_module</a:t>
            </a:r>
            <a:r>
              <a:rPr kumimoji="0" lang="it-IT" altLang="it-IT" b="0" i="0" u="none" strike="noStrike" cap="none" normalizeH="0" baseline="0" dirty="0">
                <a:ln>
                  <a:noFill/>
                </a:ln>
                <a:solidFill>
                  <a:schemeClr val="tx1"/>
                </a:solidFill>
                <a:effectLst/>
              </a:rPr>
              <a:t>, </a:t>
            </a:r>
            <a:r>
              <a:rPr kumimoji="0" lang="it-IT" altLang="it-IT" b="0" i="0" u="none" strike="noStrike" cap="none" normalizeH="0" baseline="0" dirty="0">
                <a:ln>
                  <a:noFill/>
                </a:ln>
                <a:solidFill>
                  <a:schemeClr val="tx1"/>
                </a:solidFill>
                <a:effectLst/>
                <a:latin typeface="Arial Unicode MS"/>
              </a:rPr>
              <a:t>#LoadModule </a:t>
            </a:r>
            <a:r>
              <a:rPr kumimoji="0" lang="it-IT" altLang="it-IT" b="0" i="0" u="none" strike="noStrike" cap="none" normalizeH="0" baseline="0" dirty="0" err="1">
                <a:ln>
                  <a:noFill/>
                </a:ln>
                <a:solidFill>
                  <a:schemeClr val="tx1"/>
                </a:solidFill>
                <a:effectLst/>
                <a:latin typeface="Arial Unicode MS"/>
              </a:rPr>
              <a:t>dav_fs_module</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2.4</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Disabilitare Status</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a:ln>
                  <a:noFill/>
                </a:ln>
                <a:solidFill>
                  <a:schemeClr val="tx1"/>
                </a:solidFill>
                <a:effectLst/>
                <a:latin typeface="Arial Unicode MS"/>
              </a:rPr>
              <a:t>#LoadModule </a:t>
            </a:r>
            <a:r>
              <a:rPr kumimoji="0" lang="it-IT" altLang="it-IT" b="0" i="0" u="none" strike="noStrike" cap="none" normalizeH="0" baseline="0" dirty="0" err="1">
                <a:ln>
                  <a:noFill/>
                </a:ln>
                <a:solidFill>
                  <a:schemeClr val="tx1"/>
                </a:solidFill>
                <a:effectLst/>
                <a:latin typeface="Arial Unicode MS"/>
              </a:rPr>
              <a:t>status_module</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2.5</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Disabilitare </a:t>
            </a:r>
            <a:r>
              <a:rPr kumimoji="0" lang="it-IT" altLang="it-IT" b="1" i="0" u="none" strike="noStrike" cap="none" normalizeH="0" baseline="0" dirty="0" err="1">
                <a:ln>
                  <a:noFill/>
                </a:ln>
                <a:solidFill>
                  <a:schemeClr val="tx1"/>
                </a:solidFill>
                <a:effectLst/>
                <a:latin typeface="Arial" panose="020B0604020202020204" pitchFamily="34" charset="0"/>
              </a:rPr>
              <a:t>Autoindex</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a:ln>
                  <a:noFill/>
                </a:ln>
                <a:solidFill>
                  <a:schemeClr val="tx1"/>
                </a:solidFill>
                <a:effectLst/>
                <a:latin typeface="Arial Unicode MS"/>
              </a:rPr>
              <a:t>#LoadModule </a:t>
            </a:r>
            <a:r>
              <a:rPr kumimoji="0" lang="it-IT" altLang="it-IT" b="0" i="0" u="none" strike="noStrike" cap="none" normalizeH="0" baseline="0" dirty="0" err="1">
                <a:ln>
                  <a:noFill/>
                </a:ln>
                <a:solidFill>
                  <a:schemeClr val="tx1"/>
                </a:solidFill>
                <a:effectLst/>
                <a:latin typeface="Arial Unicode MS"/>
              </a:rPr>
              <a:t>autoindex_module</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2.6</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Disabilitare Proxy</a:t>
            </a:r>
            <a:r>
              <a:rPr lang="it-IT" altLang="it-IT" dirty="0">
                <a:latin typeface="Arial" panose="020B0604020202020204" pitchFamily="34" charset="0"/>
              </a:rPr>
              <a:t>: non eseguito in quanto usato come proxy</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2.7</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Disabilitare User Directories</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a:ln>
                  <a:noFill/>
                </a:ln>
                <a:solidFill>
                  <a:schemeClr val="tx1"/>
                </a:solidFill>
                <a:effectLst/>
                <a:latin typeface="Arial Unicode MS"/>
              </a:rPr>
              <a:t>#LoadModule </a:t>
            </a:r>
            <a:r>
              <a:rPr kumimoji="0" lang="it-IT" altLang="it-IT" b="0" i="0" u="none" strike="noStrike" cap="none" normalizeH="0" baseline="0" dirty="0" err="1">
                <a:ln>
                  <a:noFill/>
                </a:ln>
                <a:solidFill>
                  <a:schemeClr val="tx1"/>
                </a:solidFill>
                <a:effectLst/>
                <a:latin typeface="Arial Unicode MS"/>
              </a:rPr>
              <a:t>userdir_module</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2.8</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Disabilitare Info</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a:ln>
                  <a:noFill/>
                </a:ln>
                <a:solidFill>
                  <a:schemeClr val="tx1"/>
                </a:solidFill>
                <a:effectLst/>
                <a:latin typeface="Arial Unicode MS"/>
              </a:rPr>
              <a:t>#LoadModule </a:t>
            </a:r>
            <a:r>
              <a:rPr kumimoji="0" lang="it-IT" altLang="it-IT" b="0" i="0" u="none" strike="noStrike" cap="none" normalizeH="0" baseline="0" dirty="0" err="1">
                <a:ln>
                  <a:noFill/>
                </a:ln>
                <a:solidFill>
                  <a:schemeClr val="tx1"/>
                </a:solidFill>
                <a:effectLst/>
                <a:latin typeface="Arial Unicode MS"/>
              </a:rPr>
              <a:t>info_module</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2.9</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Disabilitare Basic/Digest </a:t>
            </a:r>
            <a:r>
              <a:rPr kumimoji="0" lang="it-IT" altLang="it-IT" b="1" i="0" u="none" strike="noStrike" cap="none" normalizeH="0" baseline="0" dirty="0" err="1">
                <a:ln>
                  <a:noFill/>
                </a:ln>
                <a:solidFill>
                  <a:schemeClr val="tx1"/>
                </a:solidFill>
                <a:effectLst/>
                <a:latin typeface="Arial" panose="020B0604020202020204" pitchFamily="34" charset="0"/>
              </a:rPr>
              <a:t>Auth</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a:ln>
                  <a:noFill/>
                </a:ln>
                <a:solidFill>
                  <a:schemeClr val="tx1"/>
                </a:solidFill>
                <a:effectLst/>
                <a:latin typeface="Arial Unicode MS"/>
              </a:rPr>
              <a:t>#LoadModule </a:t>
            </a:r>
            <a:r>
              <a:rPr kumimoji="0" lang="it-IT" altLang="it-IT" b="0" i="0" u="none" strike="noStrike" cap="none" normalizeH="0" baseline="0" dirty="0" err="1">
                <a:ln>
                  <a:noFill/>
                </a:ln>
                <a:solidFill>
                  <a:schemeClr val="tx1"/>
                </a:solidFill>
                <a:effectLst/>
                <a:latin typeface="Arial Unicode MS"/>
              </a:rPr>
              <a:t>auth_basic_module</a:t>
            </a:r>
            <a:r>
              <a:rPr kumimoji="0" lang="it-IT" altLang="it-IT" b="0" i="0" u="none" strike="noStrike" cap="none" normalizeH="0" baseline="0" dirty="0">
                <a:ln>
                  <a:noFill/>
                </a:ln>
                <a:solidFill>
                  <a:schemeClr val="tx1"/>
                </a:solidFill>
                <a:effectLst/>
              </a:rPr>
              <a:t> e </a:t>
            </a:r>
            <a:r>
              <a:rPr kumimoji="0" lang="it-IT" altLang="it-IT" b="0" i="0" u="none" strike="noStrike" cap="none" normalizeH="0" baseline="0" dirty="0">
                <a:ln>
                  <a:noFill/>
                </a:ln>
                <a:solidFill>
                  <a:schemeClr val="tx1"/>
                </a:solidFill>
                <a:effectLst/>
                <a:latin typeface="Arial Unicode MS"/>
              </a:rPr>
              <a:t>#LoadModule </a:t>
            </a:r>
            <a:r>
              <a:rPr kumimoji="0" lang="it-IT" altLang="it-IT" b="0" i="0" u="none" strike="noStrike" cap="none" normalizeH="0" baseline="0" dirty="0" err="1">
                <a:ln>
                  <a:noFill/>
                </a:ln>
                <a:solidFill>
                  <a:schemeClr val="tx1"/>
                </a:solidFill>
                <a:effectLst/>
                <a:latin typeface="Arial Unicode MS"/>
              </a:rPr>
              <a:t>auth_digest_module</a:t>
            </a:r>
            <a:endParaRPr kumimoji="0" lang="it-IT" altLang="it-IT" b="0" i="0" u="none" strike="noStrike" cap="none" normalizeH="0" baseline="0" dirty="0">
              <a:ln>
                <a:noFill/>
              </a:ln>
              <a:solidFill>
                <a:schemeClr val="tx1"/>
              </a:solidFill>
              <a:effectLst/>
              <a:latin typeface="Arial" panose="020B0604020202020204" pitchFamily="34" charset="0"/>
            </a:endParaRPr>
          </a:p>
        </p:txBody>
      </p:sp>
      <p:pic>
        <p:nvPicPr>
          <p:cNvPr id="8" name="Immagine 7">
            <a:extLst>
              <a:ext uri="{FF2B5EF4-FFF2-40B4-BE49-F238E27FC236}">
                <a16:creationId xmlns:a16="http://schemas.microsoft.com/office/drawing/2014/main" id="{8C4E9E5D-AB32-4201-BD2A-07595A31EC4D}"/>
              </a:ext>
            </a:extLst>
          </p:cNvPr>
          <p:cNvPicPr>
            <a:picLocks noChangeAspect="1"/>
          </p:cNvPicPr>
          <p:nvPr/>
        </p:nvPicPr>
        <p:blipFill>
          <a:blip r:embed="rId3"/>
          <a:stretch>
            <a:fillRect/>
          </a:stretch>
        </p:blipFill>
        <p:spPr>
          <a:xfrm>
            <a:off x="268211" y="3844318"/>
            <a:ext cx="6270664" cy="496472"/>
          </a:xfrm>
          <a:prstGeom prst="rect">
            <a:avLst/>
          </a:prstGeom>
        </p:spPr>
      </p:pic>
      <p:pic>
        <p:nvPicPr>
          <p:cNvPr id="10" name="Immagine 9">
            <a:extLst>
              <a:ext uri="{FF2B5EF4-FFF2-40B4-BE49-F238E27FC236}">
                <a16:creationId xmlns:a16="http://schemas.microsoft.com/office/drawing/2014/main" id="{76CC7007-A333-D727-2986-61249EC5946A}"/>
              </a:ext>
            </a:extLst>
          </p:cNvPr>
          <p:cNvPicPr>
            <a:picLocks noChangeAspect="1"/>
          </p:cNvPicPr>
          <p:nvPr/>
        </p:nvPicPr>
        <p:blipFill>
          <a:blip r:embed="rId4"/>
          <a:stretch>
            <a:fillRect/>
          </a:stretch>
        </p:blipFill>
        <p:spPr>
          <a:xfrm>
            <a:off x="268212" y="4548207"/>
            <a:ext cx="6270664" cy="322651"/>
          </a:xfrm>
          <a:prstGeom prst="rect">
            <a:avLst/>
          </a:prstGeom>
        </p:spPr>
      </p:pic>
      <p:pic>
        <p:nvPicPr>
          <p:cNvPr id="12" name="Immagine 11">
            <a:extLst>
              <a:ext uri="{FF2B5EF4-FFF2-40B4-BE49-F238E27FC236}">
                <a16:creationId xmlns:a16="http://schemas.microsoft.com/office/drawing/2014/main" id="{C24A0AE8-E163-A876-901C-AC5822828956}"/>
              </a:ext>
            </a:extLst>
          </p:cNvPr>
          <p:cNvPicPr>
            <a:picLocks noChangeAspect="1"/>
          </p:cNvPicPr>
          <p:nvPr/>
        </p:nvPicPr>
        <p:blipFill>
          <a:blip r:embed="rId5"/>
          <a:stretch>
            <a:fillRect/>
          </a:stretch>
        </p:blipFill>
        <p:spPr>
          <a:xfrm>
            <a:off x="268210" y="5252097"/>
            <a:ext cx="6270664" cy="612725"/>
          </a:xfrm>
          <a:prstGeom prst="rect">
            <a:avLst/>
          </a:prstGeom>
        </p:spPr>
      </p:pic>
    </p:spTree>
    <p:extLst>
      <p:ext uri="{BB962C8B-B14F-4D97-AF65-F5344CB8AC3E}">
        <p14:creationId xmlns:p14="http://schemas.microsoft.com/office/powerpoint/2010/main" val="30545689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F402773F-184A-CA1A-9201-C0D254161C2F}"/>
              </a:ext>
            </a:extLst>
          </p:cNvPr>
          <p:cNvSpPr txBox="1"/>
          <p:nvPr/>
        </p:nvSpPr>
        <p:spPr>
          <a:xfrm>
            <a:off x="2912533" y="361245"/>
            <a:ext cx="5881511" cy="553998"/>
          </a:xfrm>
          <a:prstGeom prst="rect">
            <a:avLst/>
          </a:prstGeom>
          <a:noFill/>
        </p:spPr>
        <p:txBody>
          <a:bodyPr wrap="square" rtlCol="0">
            <a:spAutoFit/>
          </a:bodyPr>
          <a:lstStyle/>
          <a:p>
            <a:r>
              <a:rPr lang="it-IT" sz="3000" dirty="0">
                <a:latin typeface="ADLaM Display" panose="02010000000000000000" pitchFamily="2" charset="0"/>
                <a:ea typeface="ADLaM Display" panose="02010000000000000000" pitchFamily="2" charset="0"/>
                <a:cs typeface="ADLaM Display" panose="02010000000000000000" pitchFamily="2" charset="0"/>
              </a:rPr>
              <a:t>Protezione a Livello di Servizio</a:t>
            </a:r>
          </a:p>
        </p:txBody>
      </p:sp>
      <p:sp>
        <p:nvSpPr>
          <p:cNvPr id="5" name="CasellaDiTesto 4">
            <a:extLst>
              <a:ext uri="{FF2B5EF4-FFF2-40B4-BE49-F238E27FC236}">
                <a16:creationId xmlns:a16="http://schemas.microsoft.com/office/drawing/2014/main" id="{49D8D50E-C78A-2632-19E3-DD884EB20F72}"/>
              </a:ext>
            </a:extLst>
          </p:cNvPr>
          <p:cNvSpPr txBox="1"/>
          <p:nvPr/>
        </p:nvSpPr>
        <p:spPr>
          <a:xfrm>
            <a:off x="248356" y="915243"/>
            <a:ext cx="11604977" cy="1477328"/>
          </a:xfrm>
          <a:prstGeom prst="rect">
            <a:avLst/>
          </a:prstGeom>
          <a:noFill/>
        </p:spPr>
        <p:txBody>
          <a:bodyPr wrap="square" rtlCol="0">
            <a:spAutoFit/>
          </a:bodyPr>
          <a:lstStyle/>
          <a:p>
            <a:r>
              <a:rPr lang="it-IT" dirty="0"/>
              <a:t>La sicurezza perimetrale (login) non basta. Serve la sicurezza sui dati. Nel </a:t>
            </a:r>
            <a:r>
              <a:rPr lang="it-IT" dirty="0" err="1"/>
              <a:t>BookingService</a:t>
            </a:r>
            <a:r>
              <a:rPr lang="it-IT" dirty="0"/>
              <a:t>, implementiamo controlli di proprietà. Quando un utente prova a cancellare una prenotazione, non controlliamo solo se è loggato. Il metodo </a:t>
            </a:r>
            <a:r>
              <a:rPr lang="it-IT" dirty="0" err="1"/>
              <a:t>deleteBookingIfOwner</a:t>
            </a:r>
            <a:r>
              <a:rPr lang="it-IT" dirty="0"/>
              <a:t> verifica che l'utente che sta facendo la richiesta sia l'effettivo proprietario di quella prenotazione. Questo previene le vulnerabilità di tipo IDOR (</a:t>
            </a:r>
            <a:r>
              <a:rPr lang="it-IT" dirty="0" err="1"/>
              <a:t>Insecure</a:t>
            </a:r>
            <a:r>
              <a:rPr lang="it-IT" dirty="0"/>
              <a:t> Direct Object Reference), dove un utente potrebbe cancellare le prenotazioni altrui semplicemente cambiando un ID nell'URL.</a:t>
            </a:r>
          </a:p>
        </p:txBody>
      </p:sp>
      <p:pic>
        <p:nvPicPr>
          <p:cNvPr id="7" name="Immagine 6">
            <a:extLst>
              <a:ext uri="{FF2B5EF4-FFF2-40B4-BE49-F238E27FC236}">
                <a16:creationId xmlns:a16="http://schemas.microsoft.com/office/drawing/2014/main" id="{68206EBF-E2F8-B39D-C2B2-D7DCA3C691A8}"/>
              </a:ext>
            </a:extLst>
          </p:cNvPr>
          <p:cNvPicPr>
            <a:picLocks noChangeAspect="1"/>
          </p:cNvPicPr>
          <p:nvPr/>
        </p:nvPicPr>
        <p:blipFill>
          <a:blip r:embed="rId2"/>
          <a:stretch>
            <a:fillRect/>
          </a:stretch>
        </p:blipFill>
        <p:spPr>
          <a:xfrm>
            <a:off x="377495" y="2946569"/>
            <a:ext cx="11437009" cy="2255327"/>
          </a:xfrm>
          <a:prstGeom prst="rect">
            <a:avLst/>
          </a:prstGeom>
        </p:spPr>
      </p:pic>
    </p:spTree>
    <p:extLst>
      <p:ext uri="{BB962C8B-B14F-4D97-AF65-F5344CB8AC3E}">
        <p14:creationId xmlns:p14="http://schemas.microsoft.com/office/powerpoint/2010/main" val="3702844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53EB5D05-250C-818A-D9B0-42229D148890}"/>
              </a:ext>
            </a:extLst>
          </p:cNvPr>
          <p:cNvSpPr>
            <a:spLocks noGrp="1"/>
          </p:cNvSpPr>
          <p:nvPr>
            <p:ph type="title"/>
          </p:nvPr>
        </p:nvSpPr>
        <p:spPr>
          <a:xfrm>
            <a:off x="3078533" y="346382"/>
            <a:ext cx="5764000"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Single Logout</a:t>
            </a:r>
          </a:p>
        </p:txBody>
      </p:sp>
      <p:sp>
        <p:nvSpPr>
          <p:cNvPr id="6" name="CasellaDiTesto 5">
            <a:extLst>
              <a:ext uri="{FF2B5EF4-FFF2-40B4-BE49-F238E27FC236}">
                <a16:creationId xmlns:a16="http://schemas.microsoft.com/office/drawing/2014/main" id="{FEFF5AF8-5AB4-F089-AC6F-C23C4524D66F}"/>
              </a:ext>
            </a:extLst>
          </p:cNvPr>
          <p:cNvSpPr txBox="1"/>
          <p:nvPr/>
        </p:nvSpPr>
        <p:spPr>
          <a:xfrm>
            <a:off x="203200" y="1009982"/>
            <a:ext cx="11808178" cy="2308324"/>
          </a:xfrm>
          <a:prstGeom prst="rect">
            <a:avLst/>
          </a:prstGeom>
          <a:noFill/>
        </p:spPr>
        <p:txBody>
          <a:bodyPr wrap="square" rtlCol="0">
            <a:spAutoFit/>
          </a:bodyPr>
          <a:lstStyle/>
          <a:p>
            <a:r>
              <a:rPr lang="it-IT" dirty="0"/>
              <a:t>Uscire dall'applicazione è complesso quanto entrarci. Non basta cancellare i cookie locali. Se cancellassimo solo la sessione Spring, l'utente risulterebbe ancora loggato su </a:t>
            </a:r>
            <a:r>
              <a:rPr lang="it-IT" dirty="0" err="1"/>
              <a:t>Keycloak</a:t>
            </a:r>
            <a:r>
              <a:rPr lang="it-IT" dirty="0"/>
              <a:t> e, ricaricando la pagina, rientrerebbe senza password. Abbiamo configurato il </a:t>
            </a:r>
            <a:r>
              <a:rPr lang="it-IT" dirty="0" err="1"/>
              <a:t>OidcClientInitiatedLogoutSuccessHandler</a:t>
            </a:r>
            <a:r>
              <a:rPr lang="it-IT" dirty="0"/>
              <a:t>. Quando l'utente clicca Logout:</a:t>
            </a:r>
          </a:p>
          <a:p>
            <a:pPr marL="285750" indent="-285750">
              <a:buFont typeface="Arial" panose="020B0604020202020204" pitchFamily="34" charset="0"/>
              <a:buChar char="•"/>
            </a:pPr>
            <a:r>
              <a:rPr lang="it-IT" dirty="0"/>
              <a:t>L'app invalida la sessione locale (JSESSIONID).</a:t>
            </a:r>
          </a:p>
          <a:p>
            <a:pPr marL="285750" indent="-285750">
              <a:buFont typeface="Arial" panose="020B0604020202020204" pitchFamily="34" charset="0"/>
              <a:buChar char="•"/>
            </a:pPr>
            <a:r>
              <a:rPr lang="it-IT" dirty="0"/>
              <a:t>Il browser viene reindirizzato all'endpoint di logout di </a:t>
            </a:r>
            <a:r>
              <a:rPr lang="it-IT" dirty="0" err="1"/>
              <a:t>Keycloak</a:t>
            </a:r>
            <a:r>
              <a:rPr lang="it-IT" dirty="0"/>
              <a:t>.</a:t>
            </a:r>
          </a:p>
          <a:p>
            <a:pPr marL="285750" indent="-285750">
              <a:buFont typeface="Arial" panose="020B0604020202020204" pitchFamily="34" charset="0"/>
              <a:buChar char="•"/>
            </a:pPr>
            <a:r>
              <a:rPr lang="it-IT" dirty="0" err="1"/>
              <a:t>Keycloak</a:t>
            </a:r>
            <a:r>
              <a:rPr lang="it-IT" dirty="0"/>
              <a:t> chiude la sessione SSO (Single </a:t>
            </a:r>
            <a:r>
              <a:rPr lang="it-IT" dirty="0" err="1"/>
              <a:t>Sign</a:t>
            </a:r>
            <a:r>
              <a:rPr lang="it-IT" dirty="0"/>
              <a:t>-On). Questo garantisce che il logout sia 'Globale' e sicuro, specialmente su postazioni condivise.</a:t>
            </a:r>
          </a:p>
          <a:p>
            <a:endParaRPr lang="it-IT" dirty="0"/>
          </a:p>
        </p:txBody>
      </p:sp>
      <p:pic>
        <p:nvPicPr>
          <p:cNvPr id="8" name="Immagine 7">
            <a:extLst>
              <a:ext uri="{FF2B5EF4-FFF2-40B4-BE49-F238E27FC236}">
                <a16:creationId xmlns:a16="http://schemas.microsoft.com/office/drawing/2014/main" id="{DA7EA043-2D81-05F5-07A5-A48F989E91D3}"/>
              </a:ext>
            </a:extLst>
          </p:cNvPr>
          <p:cNvPicPr>
            <a:picLocks noChangeAspect="1"/>
          </p:cNvPicPr>
          <p:nvPr/>
        </p:nvPicPr>
        <p:blipFill>
          <a:blip r:embed="rId2"/>
          <a:stretch>
            <a:fillRect/>
          </a:stretch>
        </p:blipFill>
        <p:spPr>
          <a:xfrm>
            <a:off x="1387849" y="3539695"/>
            <a:ext cx="9416301" cy="2091268"/>
          </a:xfrm>
          <a:prstGeom prst="rect">
            <a:avLst/>
          </a:prstGeom>
        </p:spPr>
      </p:pic>
    </p:spTree>
    <p:extLst>
      <p:ext uri="{BB962C8B-B14F-4D97-AF65-F5344CB8AC3E}">
        <p14:creationId xmlns:p14="http://schemas.microsoft.com/office/powerpoint/2010/main" val="3710809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2CC68D23-6AF2-7317-A8D7-68FF6FFBB9D6}"/>
              </a:ext>
            </a:extLst>
          </p:cNvPr>
          <p:cNvSpPr>
            <a:spLocks noGrp="1"/>
          </p:cNvSpPr>
          <p:nvPr>
            <p:ph type="title"/>
          </p:nvPr>
        </p:nvSpPr>
        <p:spPr>
          <a:xfrm>
            <a:off x="196769" y="275606"/>
            <a:ext cx="11505235" cy="694482"/>
          </a:xfrm>
        </p:spPr>
        <p:txBody>
          <a:bodyPr/>
          <a:lstStyle/>
          <a:p>
            <a:pPr algn="l"/>
            <a:r>
              <a:rPr lang="it-IT" sz="4000" dirty="0">
                <a:latin typeface="ADLaM Display" panose="02010000000000000000" pitchFamily="2" charset="0"/>
                <a:ea typeface="ADLaM Display" panose="02010000000000000000" pitchFamily="2" charset="0"/>
                <a:cs typeface="ADLaM Display" panose="02010000000000000000" pitchFamily="2" charset="0"/>
              </a:rPr>
              <a:t>Scenario Operativo: Accesso Utente Standard</a:t>
            </a:r>
          </a:p>
        </p:txBody>
      </p:sp>
      <p:sp>
        <p:nvSpPr>
          <p:cNvPr id="6" name="CasellaDiTesto 5">
            <a:extLst>
              <a:ext uri="{FF2B5EF4-FFF2-40B4-BE49-F238E27FC236}">
                <a16:creationId xmlns:a16="http://schemas.microsoft.com/office/drawing/2014/main" id="{6D7AD404-E24D-EA71-9797-6DD20EA96BC3}"/>
              </a:ext>
            </a:extLst>
          </p:cNvPr>
          <p:cNvSpPr txBox="1"/>
          <p:nvPr/>
        </p:nvSpPr>
        <p:spPr>
          <a:xfrm>
            <a:off x="196769" y="934628"/>
            <a:ext cx="11667282" cy="2308324"/>
          </a:xfrm>
          <a:prstGeom prst="rect">
            <a:avLst/>
          </a:prstGeom>
          <a:noFill/>
        </p:spPr>
        <p:txBody>
          <a:bodyPr wrap="square" rtlCol="0">
            <a:spAutoFit/>
          </a:bodyPr>
          <a:lstStyle/>
          <a:p>
            <a:r>
              <a:rPr lang="it-IT" dirty="0"/>
              <a:t>Flusso per un utente generico :</a:t>
            </a:r>
          </a:p>
          <a:p>
            <a:pPr marL="285750" indent="-285750">
              <a:buFont typeface="Arial" panose="020B0604020202020204" pitchFamily="34" charset="0"/>
              <a:buChar char="•"/>
            </a:pPr>
            <a:r>
              <a:rPr lang="it-IT" dirty="0"/>
              <a:t>L'utente accede a https://prenotazioni.local.</a:t>
            </a:r>
          </a:p>
          <a:p>
            <a:pPr marL="285750" indent="-285750">
              <a:buFont typeface="Arial" panose="020B0604020202020204" pitchFamily="34" charset="0"/>
              <a:buChar char="•"/>
            </a:pPr>
            <a:r>
              <a:rPr lang="it-IT" dirty="0"/>
              <a:t>Apache intercetta e Spring Security reindirizza su https://auth.local (</a:t>
            </a:r>
            <a:r>
              <a:rPr lang="it-IT" dirty="0" err="1"/>
              <a:t>Keycloak</a:t>
            </a:r>
            <a:r>
              <a:rPr lang="it-IT" dirty="0"/>
              <a:t>).</a:t>
            </a:r>
          </a:p>
          <a:p>
            <a:pPr marL="285750" indent="-285750">
              <a:buFont typeface="Arial" panose="020B0604020202020204" pitchFamily="34" charset="0"/>
              <a:buChar char="•"/>
            </a:pPr>
            <a:r>
              <a:rPr lang="it-IT" dirty="0"/>
              <a:t>L'utente inserisce le credenziali.</a:t>
            </a:r>
          </a:p>
          <a:p>
            <a:pPr marL="285750" indent="-285750">
              <a:buFont typeface="Arial" panose="020B0604020202020204" pitchFamily="34" charset="0"/>
              <a:buChar char="•"/>
            </a:pPr>
            <a:r>
              <a:rPr lang="it-IT" dirty="0" err="1"/>
              <a:t>Keycloak</a:t>
            </a:r>
            <a:r>
              <a:rPr lang="it-IT" dirty="0"/>
              <a:t> valida e reindirizza all'applicazione.</a:t>
            </a:r>
          </a:p>
          <a:p>
            <a:pPr marL="285750" indent="-285750">
              <a:buFont typeface="Arial" panose="020B0604020202020204" pitchFamily="34" charset="0"/>
              <a:buChar char="•"/>
            </a:pPr>
            <a:r>
              <a:rPr lang="it-IT" dirty="0"/>
              <a:t>Spring Security rileva il ruolo </a:t>
            </a:r>
            <a:r>
              <a:rPr lang="it-IT" b="1" dirty="0"/>
              <a:t>USER</a:t>
            </a:r>
            <a:r>
              <a:rPr lang="it-IT" dirty="0"/>
              <a:t>.</a:t>
            </a:r>
          </a:p>
          <a:p>
            <a:pPr marL="285750" indent="-285750">
              <a:buFont typeface="Arial" panose="020B0604020202020204" pitchFamily="34" charset="0"/>
              <a:buChar char="•"/>
            </a:pPr>
            <a:r>
              <a:rPr lang="it-IT" dirty="0"/>
              <a:t>L'utente accede alla dashboard di prenotazione (può prenotare ma non eliminare).</a:t>
            </a:r>
          </a:p>
          <a:p>
            <a:endParaRPr lang="it-IT" dirty="0"/>
          </a:p>
        </p:txBody>
      </p:sp>
      <p:pic>
        <p:nvPicPr>
          <p:cNvPr id="8" name="Immagine 7">
            <a:extLst>
              <a:ext uri="{FF2B5EF4-FFF2-40B4-BE49-F238E27FC236}">
                <a16:creationId xmlns:a16="http://schemas.microsoft.com/office/drawing/2014/main" id="{D8A9ADA9-8079-F1D5-537D-8F9DA7090B1F}"/>
              </a:ext>
            </a:extLst>
          </p:cNvPr>
          <p:cNvPicPr>
            <a:picLocks noChangeAspect="1"/>
          </p:cNvPicPr>
          <p:nvPr/>
        </p:nvPicPr>
        <p:blipFill>
          <a:blip r:embed="rId2"/>
          <a:stretch>
            <a:fillRect/>
          </a:stretch>
        </p:blipFill>
        <p:spPr>
          <a:xfrm>
            <a:off x="2357120" y="3019339"/>
            <a:ext cx="6746240" cy="3563055"/>
          </a:xfrm>
          <a:prstGeom prst="rect">
            <a:avLst/>
          </a:prstGeom>
        </p:spPr>
      </p:pic>
    </p:spTree>
    <p:extLst>
      <p:ext uri="{BB962C8B-B14F-4D97-AF65-F5344CB8AC3E}">
        <p14:creationId xmlns:p14="http://schemas.microsoft.com/office/powerpoint/2010/main" val="1017655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34F3244-2CD4-6EEA-28FA-963DB14A2639}"/>
              </a:ext>
            </a:extLst>
          </p:cNvPr>
          <p:cNvSpPr txBox="1"/>
          <p:nvPr/>
        </p:nvSpPr>
        <p:spPr>
          <a:xfrm>
            <a:off x="121920" y="406400"/>
            <a:ext cx="11887200" cy="707886"/>
          </a:xfrm>
          <a:prstGeom prst="rect">
            <a:avLst/>
          </a:prstGeom>
          <a:noFill/>
        </p:spPr>
        <p:txBody>
          <a:bodyPr wrap="square" rtlCol="0">
            <a:spAutoFit/>
          </a:bodyPr>
          <a:lstStyle/>
          <a:p>
            <a:r>
              <a:rPr lang="it-IT" sz="4000" dirty="0">
                <a:latin typeface="ADLaM Display" panose="02010000000000000000" pitchFamily="2" charset="0"/>
                <a:ea typeface="ADLaM Display" panose="02010000000000000000" pitchFamily="2" charset="0"/>
                <a:cs typeface="ADLaM Display" panose="02010000000000000000" pitchFamily="2" charset="0"/>
              </a:rPr>
              <a:t>Scenario Operativo: Accesso Amministratore</a:t>
            </a:r>
          </a:p>
        </p:txBody>
      </p:sp>
      <p:sp>
        <p:nvSpPr>
          <p:cNvPr id="5" name="CasellaDiTesto 4">
            <a:extLst>
              <a:ext uri="{FF2B5EF4-FFF2-40B4-BE49-F238E27FC236}">
                <a16:creationId xmlns:a16="http://schemas.microsoft.com/office/drawing/2014/main" id="{6F32A376-B223-F937-822E-F580B16BCD66}"/>
              </a:ext>
            </a:extLst>
          </p:cNvPr>
          <p:cNvSpPr txBox="1"/>
          <p:nvPr/>
        </p:nvSpPr>
        <p:spPr>
          <a:xfrm>
            <a:off x="193040" y="1002526"/>
            <a:ext cx="11744960" cy="2308324"/>
          </a:xfrm>
          <a:prstGeom prst="rect">
            <a:avLst/>
          </a:prstGeom>
          <a:noFill/>
        </p:spPr>
        <p:txBody>
          <a:bodyPr wrap="square" rtlCol="0">
            <a:spAutoFit/>
          </a:bodyPr>
          <a:lstStyle/>
          <a:p>
            <a:r>
              <a:rPr lang="it-IT" dirty="0"/>
              <a:t>Dimostrazione del flusso per un amministratore (admin):</a:t>
            </a:r>
          </a:p>
          <a:p>
            <a:pPr marL="285750" indent="-285750">
              <a:buFont typeface="Arial" panose="020B0604020202020204" pitchFamily="34" charset="0"/>
              <a:buChar char="•"/>
            </a:pPr>
            <a:r>
              <a:rPr lang="it-IT" dirty="0"/>
              <a:t>Login tramite la stessa interfaccia centralizzata.</a:t>
            </a:r>
          </a:p>
          <a:p>
            <a:pPr marL="285750" indent="-285750">
              <a:buFont typeface="Arial" panose="020B0604020202020204" pitchFamily="34" charset="0"/>
              <a:buChar char="•"/>
            </a:pPr>
            <a:r>
              <a:rPr lang="it-IT" dirty="0" err="1"/>
              <a:t>Keycloak</a:t>
            </a:r>
            <a:r>
              <a:rPr lang="it-IT" dirty="0"/>
              <a:t> inietta il ruolo </a:t>
            </a:r>
            <a:r>
              <a:rPr lang="it-IT" b="1" dirty="0"/>
              <a:t>ADMIN</a:t>
            </a:r>
            <a:r>
              <a:rPr lang="it-IT" dirty="0"/>
              <a:t> nel token JWT.</a:t>
            </a:r>
          </a:p>
          <a:p>
            <a:pPr marL="285750" indent="-285750">
              <a:buFont typeface="Arial" panose="020B0604020202020204" pitchFamily="34" charset="0"/>
              <a:buChar char="•"/>
            </a:pPr>
            <a:r>
              <a:rPr lang="it-IT" dirty="0" err="1"/>
              <a:t>L'handler</a:t>
            </a:r>
            <a:r>
              <a:rPr lang="it-IT" dirty="0"/>
              <a:t> di Spring Security rileva il ruolo privilegiato.</a:t>
            </a:r>
          </a:p>
          <a:p>
            <a:pPr marL="285750" indent="-285750">
              <a:buFont typeface="Arial" panose="020B0604020202020204" pitchFamily="34" charset="0"/>
              <a:buChar char="•"/>
            </a:pPr>
            <a:r>
              <a:rPr lang="it-IT" dirty="0"/>
              <a:t>Reindirizzamento automatico alla Dashboard Admin (/admin).</a:t>
            </a:r>
          </a:p>
          <a:p>
            <a:pPr marL="285750" indent="-285750">
              <a:buFont typeface="Arial" panose="020B0604020202020204" pitchFamily="34" charset="0"/>
              <a:buChar char="•"/>
            </a:pPr>
            <a:r>
              <a:rPr lang="it-IT" dirty="0"/>
              <a:t>Visualizzazione di tutte le prenotazioni e possibilità di cancellazione.</a:t>
            </a:r>
          </a:p>
          <a:p>
            <a:r>
              <a:rPr lang="it-IT" b="1" dirty="0"/>
              <a:t>Test di Sicurezza:</a:t>
            </a:r>
            <a:r>
              <a:rPr lang="it-IT" dirty="0"/>
              <a:t> Se un utente standard prova a forzare l'URL /admin, il sistema risponde con </a:t>
            </a:r>
            <a:r>
              <a:rPr lang="it-IT" b="1" dirty="0"/>
              <a:t>403 </a:t>
            </a:r>
            <a:r>
              <a:rPr lang="it-IT" b="1" dirty="0" err="1"/>
              <a:t>Forbidden</a:t>
            </a:r>
            <a:r>
              <a:rPr lang="it-IT" dirty="0"/>
              <a:t>.</a:t>
            </a:r>
          </a:p>
          <a:p>
            <a:endParaRPr lang="it-IT" dirty="0"/>
          </a:p>
        </p:txBody>
      </p:sp>
      <p:pic>
        <p:nvPicPr>
          <p:cNvPr id="7" name="Immagine 6">
            <a:extLst>
              <a:ext uri="{FF2B5EF4-FFF2-40B4-BE49-F238E27FC236}">
                <a16:creationId xmlns:a16="http://schemas.microsoft.com/office/drawing/2014/main" id="{E6882293-EE0A-56E0-0582-D197A8133E9A}"/>
              </a:ext>
            </a:extLst>
          </p:cNvPr>
          <p:cNvPicPr>
            <a:picLocks noChangeAspect="1"/>
          </p:cNvPicPr>
          <p:nvPr/>
        </p:nvPicPr>
        <p:blipFill>
          <a:blip r:embed="rId2"/>
          <a:stretch>
            <a:fillRect/>
          </a:stretch>
        </p:blipFill>
        <p:spPr>
          <a:xfrm>
            <a:off x="858520" y="3032685"/>
            <a:ext cx="10474960" cy="3670059"/>
          </a:xfrm>
          <a:prstGeom prst="rect">
            <a:avLst/>
          </a:prstGeom>
        </p:spPr>
      </p:pic>
    </p:spTree>
    <p:extLst>
      <p:ext uri="{BB962C8B-B14F-4D97-AF65-F5344CB8AC3E}">
        <p14:creationId xmlns:p14="http://schemas.microsoft.com/office/powerpoint/2010/main" val="2905023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8931834-B455-989C-3F34-A87412BC6D4C}"/>
              </a:ext>
            </a:extLst>
          </p:cNvPr>
          <p:cNvSpPr txBox="1"/>
          <p:nvPr/>
        </p:nvSpPr>
        <p:spPr>
          <a:xfrm>
            <a:off x="4734383" y="1323221"/>
            <a:ext cx="2723234" cy="707886"/>
          </a:xfrm>
          <a:prstGeom prst="rect">
            <a:avLst/>
          </a:prstGeom>
          <a:noFill/>
        </p:spPr>
        <p:txBody>
          <a:bodyPr wrap="square" rtlCol="0">
            <a:spAutoFit/>
          </a:bodyPr>
          <a:lstStyle/>
          <a:p>
            <a:r>
              <a:rPr lang="it-IT" sz="4000" dirty="0">
                <a:latin typeface="ADLaM Display" panose="02010000000000000000" pitchFamily="2" charset="0"/>
                <a:ea typeface="ADLaM Display" panose="02010000000000000000" pitchFamily="2" charset="0"/>
                <a:cs typeface="ADLaM Display" panose="02010000000000000000" pitchFamily="2" charset="0"/>
              </a:rPr>
              <a:t>IRIUSRISK</a:t>
            </a:r>
          </a:p>
        </p:txBody>
      </p:sp>
      <p:sp>
        <p:nvSpPr>
          <p:cNvPr id="5" name="CasellaDiTesto 4">
            <a:extLst>
              <a:ext uri="{FF2B5EF4-FFF2-40B4-BE49-F238E27FC236}">
                <a16:creationId xmlns:a16="http://schemas.microsoft.com/office/drawing/2014/main" id="{A384379E-3B06-DC93-9169-A8C1BF5E626D}"/>
              </a:ext>
            </a:extLst>
          </p:cNvPr>
          <p:cNvSpPr txBox="1"/>
          <p:nvPr/>
        </p:nvSpPr>
        <p:spPr>
          <a:xfrm>
            <a:off x="233680" y="2651217"/>
            <a:ext cx="11805920" cy="1754326"/>
          </a:xfrm>
          <a:prstGeom prst="rect">
            <a:avLst/>
          </a:prstGeom>
          <a:noFill/>
        </p:spPr>
        <p:txBody>
          <a:bodyPr wrap="square" rtlCol="0">
            <a:spAutoFit/>
          </a:bodyPr>
          <a:lstStyle/>
          <a:p>
            <a:r>
              <a:rPr lang="it-IT" dirty="0" err="1"/>
              <a:t>IriusRisk</a:t>
            </a:r>
            <a:r>
              <a:rPr lang="it-IT" dirty="0"/>
              <a:t> è una piattaforma di </a:t>
            </a:r>
            <a:r>
              <a:rPr lang="it-IT" dirty="0" err="1"/>
              <a:t>Threat</a:t>
            </a:r>
            <a:r>
              <a:rPr lang="it-IT" dirty="0"/>
              <a:t> </a:t>
            </a:r>
            <a:r>
              <a:rPr lang="it-IT" dirty="0" err="1"/>
              <a:t>Modeling</a:t>
            </a:r>
            <a:r>
              <a:rPr lang="it-IT" dirty="0"/>
              <a:t> progettata per identificare e valutare automaticamente le minacce alla sicurezza già nelle prime fasi del ciclo di sviluppo del software. Fornisce modelli basati su standard, genera controlli di sicurezza specifici per l’architettura del sistema e si integra con tool </a:t>
            </a:r>
            <a:r>
              <a:rPr lang="it-IT" dirty="0" err="1"/>
              <a:t>DevSecOps</a:t>
            </a:r>
            <a:r>
              <a:rPr lang="it-IT" dirty="0"/>
              <a:t>, CI/CD e gestione dei requisiti. Consente di ridurre i rischi prima che diventino vulnerabilità reali, migliorando la qualità del software e abbassando i costi di </a:t>
            </a:r>
            <a:r>
              <a:rPr lang="it-IT" dirty="0" err="1"/>
              <a:t>remediation</a:t>
            </a:r>
            <a:r>
              <a:rPr lang="it-IT" dirty="0"/>
              <a:t>.</a:t>
            </a:r>
          </a:p>
          <a:p>
            <a:endParaRPr lang="it-IT" dirty="0"/>
          </a:p>
        </p:txBody>
      </p:sp>
    </p:spTree>
    <p:extLst>
      <p:ext uri="{BB962C8B-B14F-4D97-AF65-F5344CB8AC3E}">
        <p14:creationId xmlns:p14="http://schemas.microsoft.com/office/powerpoint/2010/main" val="1329534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sellaDiTesto 8">
            <a:extLst>
              <a:ext uri="{FF2B5EF4-FFF2-40B4-BE49-F238E27FC236}">
                <a16:creationId xmlns:a16="http://schemas.microsoft.com/office/drawing/2014/main" id="{CEAA4C74-592F-DC63-C38C-5ACDFC0A0705}"/>
              </a:ext>
            </a:extLst>
          </p:cNvPr>
          <p:cNvSpPr txBox="1"/>
          <p:nvPr/>
        </p:nvSpPr>
        <p:spPr>
          <a:xfrm>
            <a:off x="185394" y="1683713"/>
            <a:ext cx="11821212" cy="4247317"/>
          </a:xfrm>
          <a:prstGeom prst="rect">
            <a:avLst/>
          </a:prstGeom>
          <a:noFill/>
        </p:spPr>
        <p:txBody>
          <a:bodyPr wrap="square" rtlCol="0">
            <a:spAutoFit/>
          </a:bodyPr>
          <a:lstStyle/>
          <a:p>
            <a:r>
              <a:rPr lang="it-IT" dirty="0"/>
              <a:t>Il processo di messa in sicurezza ha seguito un flusso iterativo basato sulla modellazione automatizzata e l'</a:t>
            </a:r>
            <a:r>
              <a:rPr lang="it-IT" dirty="0" err="1"/>
              <a:t>hardening</a:t>
            </a:r>
            <a:r>
              <a:rPr lang="it-IT" dirty="0"/>
              <a:t> mirato:</a:t>
            </a:r>
          </a:p>
          <a:p>
            <a:pPr marL="342900" indent="-342900">
              <a:buFont typeface="+mj-lt"/>
              <a:buAutoNum type="arabicPeriod"/>
            </a:pPr>
            <a:r>
              <a:rPr lang="it-IT" b="1" dirty="0"/>
              <a:t>System </a:t>
            </a:r>
            <a:r>
              <a:rPr lang="it-IT" b="1" dirty="0" err="1"/>
              <a:t>Modeling</a:t>
            </a:r>
            <a:r>
              <a:rPr lang="it-IT" b="1" dirty="0"/>
              <a:t> &amp; </a:t>
            </a:r>
            <a:r>
              <a:rPr lang="it-IT" b="1" dirty="0" err="1"/>
              <a:t>Threat</a:t>
            </a:r>
            <a:r>
              <a:rPr lang="it-IT" b="1" dirty="0"/>
              <a:t> Generation (</a:t>
            </a:r>
            <a:r>
              <a:rPr lang="it-IT" b="1" dirty="0" err="1"/>
              <a:t>IriusRisk</a:t>
            </a:r>
            <a:r>
              <a:rPr lang="it-IT" b="1" dirty="0"/>
              <a:t>):</a:t>
            </a:r>
            <a:r>
              <a:rPr lang="it-IT" dirty="0"/>
              <a:t> Abbiamo modellato l'architettura a microservizi all'interno della piattaforma </a:t>
            </a:r>
            <a:r>
              <a:rPr lang="it-IT" b="1" dirty="0" err="1"/>
              <a:t>IriusRisk</a:t>
            </a:r>
            <a:r>
              <a:rPr lang="it-IT" dirty="0"/>
              <a:t>. Sulla base dei componenti inseriti (Spring Boot, </a:t>
            </a:r>
            <a:r>
              <a:rPr lang="it-IT" dirty="0" err="1"/>
              <a:t>Keycloak</a:t>
            </a:r>
            <a:r>
              <a:rPr lang="it-IT" dirty="0"/>
              <a:t>, </a:t>
            </a:r>
            <a:r>
              <a:rPr lang="it-IT" dirty="0" err="1"/>
              <a:t>PostgreSQL</a:t>
            </a:r>
            <a:r>
              <a:rPr lang="it-IT" dirty="0"/>
              <a:t>), il motore ha generato automaticamente un elenco di potenziali minacce.</a:t>
            </a:r>
          </a:p>
          <a:p>
            <a:pPr marL="342900" indent="-342900">
              <a:buFont typeface="+mj-lt"/>
              <a:buAutoNum type="arabicPeriod"/>
            </a:pPr>
            <a:r>
              <a:rPr lang="it-IT" b="1" dirty="0"/>
              <a:t>STRIDE </a:t>
            </a:r>
            <a:r>
              <a:rPr lang="it-IT" b="1" dirty="0" err="1"/>
              <a:t>Classification</a:t>
            </a:r>
            <a:r>
              <a:rPr lang="it-IT" b="1" dirty="0"/>
              <a:t>:</a:t>
            </a:r>
            <a:r>
              <a:rPr lang="it-IT" dirty="0"/>
              <a:t> Le minacce generate sono state classificate secondo lo standard </a:t>
            </a:r>
            <a:r>
              <a:rPr lang="it-IT" b="1" dirty="0"/>
              <a:t>STRIDE</a:t>
            </a:r>
            <a:r>
              <a:rPr lang="it-IT" dirty="0"/>
              <a:t> (Spoofing, Tampering, </a:t>
            </a:r>
            <a:r>
              <a:rPr lang="it-IT" dirty="0" err="1"/>
              <a:t>Repudiation</a:t>
            </a:r>
            <a:r>
              <a:rPr lang="it-IT" dirty="0"/>
              <a:t>, Information Disclosure, </a:t>
            </a:r>
            <a:r>
              <a:rPr lang="it-IT" dirty="0" err="1"/>
              <a:t>Denial</a:t>
            </a:r>
            <a:r>
              <a:rPr lang="it-IT" dirty="0"/>
              <a:t> of Service, </a:t>
            </a:r>
            <a:r>
              <a:rPr lang="it-IT" dirty="0" err="1"/>
              <a:t>Elevation</a:t>
            </a:r>
            <a:r>
              <a:rPr lang="it-IT" dirty="0"/>
              <a:t> of </a:t>
            </a:r>
            <a:r>
              <a:rPr lang="it-IT" dirty="0" err="1"/>
              <a:t>Privilege</a:t>
            </a:r>
            <a:r>
              <a:rPr lang="it-IT" dirty="0"/>
              <a:t>) per avere una visione organizzata dei vettori di attacco.</a:t>
            </a:r>
          </a:p>
          <a:p>
            <a:pPr marL="342900" indent="-342900">
              <a:buFont typeface="+mj-lt"/>
              <a:buAutoNum type="arabicPeriod"/>
            </a:pPr>
            <a:r>
              <a:rPr lang="it-IT" b="1" dirty="0"/>
              <a:t>Gap Analysis (</a:t>
            </a:r>
            <a:r>
              <a:rPr lang="it-IT" b="1" dirty="0" err="1"/>
              <a:t>Mitigation</a:t>
            </a:r>
            <a:r>
              <a:rPr lang="it-IT" b="1" dirty="0"/>
              <a:t> Review):</a:t>
            </a:r>
            <a:r>
              <a:rPr lang="it-IT" dirty="0"/>
              <a:t> Per ogni minaccia, abbiamo verificato lo stato delle contromisure:</a:t>
            </a:r>
          </a:p>
          <a:p>
            <a:pPr marL="800100" lvl="1" indent="-342900">
              <a:buFont typeface="Arial" panose="020B0604020202020204" pitchFamily="34" charset="0"/>
              <a:buChar char="•"/>
            </a:pPr>
            <a:r>
              <a:rPr lang="it-IT" b="1" dirty="0" err="1"/>
              <a:t>Mitigated</a:t>
            </a:r>
            <a:r>
              <a:rPr lang="it-IT" b="1" dirty="0"/>
              <a:t> By Design:</a:t>
            </a:r>
            <a:r>
              <a:rPr lang="it-IT" dirty="0"/>
              <a:t> Rischi già coperti nativamente dalle tecnologie scelte (es. gestione sessione in </a:t>
            </a:r>
            <a:r>
              <a:rPr lang="it-IT" dirty="0" err="1"/>
              <a:t>Keycloak</a:t>
            </a:r>
            <a:r>
              <a:rPr lang="it-IT" dirty="0"/>
              <a:t>).</a:t>
            </a:r>
          </a:p>
          <a:p>
            <a:pPr marL="800100" lvl="1" indent="-342900">
              <a:buFont typeface="Arial" panose="020B0604020202020204" pitchFamily="34" charset="0"/>
              <a:buChar char="•"/>
            </a:pPr>
            <a:r>
              <a:rPr lang="it-IT" b="1" dirty="0" err="1"/>
              <a:t>Required</a:t>
            </a:r>
            <a:r>
              <a:rPr lang="it-IT" b="1" dirty="0"/>
              <a:t>:</a:t>
            </a:r>
            <a:r>
              <a:rPr lang="it-IT" dirty="0"/>
              <a:t> Rischi aperti che richiedevano un intervento manuale.</a:t>
            </a:r>
          </a:p>
          <a:p>
            <a:pPr marL="342900" indent="-342900">
              <a:buFont typeface="+mj-lt"/>
              <a:buAutoNum type="arabicPeriod"/>
            </a:pPr>
            <a:r>
              <a:rPr lang="it-IT" b="1" dirty="0"/>
              <a:t>NIST </a:t>
            </a:r>
            <a:r>
              <a:rPr lang="it-IT" b="1" dirty="0" err="1"/>
              <a:t>Implementation</a:t>
            </a:r>
            <a:r>
              <a:rPr lang="it-IT" b="1" dirty="0"/>
              <a:t>:</a:t>
            </a:r>
            <a:r>
              <a:rPr lang="it-IT" dirty="0"/>
              <a:t> Per i rischi "</a:t>
            </a:r>
            <a:r>
              <a:rPr lang="it-IT" dirty="0" err="1"/>
              <a:t>Required</a:t>
            </a:r>
            <a:r>
              <a:rPr lang="it-IT" dirty="0"/>
              <a:t>", abbiamo implementato le mitigazioni tecniche applicando i controlli di sicurezza dettati dal framework </a:t>
            </a:r>
            <a:r>
              <a:rPr lang="it-IT" b="1" dirty="0"/>
              <a:t>NIST SP 800-53 Rev. 5</a:t>
            </a:r>
            <a:r>
              <a:rPr lang="it-IT" dirty="0"/>
              <a:t>.</a:t>
            </a:r>
          </a:p>
          <a:p>
            <a:endParaRPr lang="it-IT" dirty="0"/>
          </a:p>
        </p:txBody>
      </p:sp>
      <p:sp>
        <p:nvSpPr>
          <p:cNvPr id="10" name="CasellaDiTesto 9">
            <a:extLst>
              <a:ext uri="{FF2B5EF4-FFF2-40B4-BE49-F238E27FC236}">
                <a16:creationId xmlns:a16="http://schemas.microsoft.com/office/drawing/2014/main" id="{F8EEC381-95E8-38E6-FE5D-3EA33055D209}"/>
              </a:ext>
            </a:extLst>
          </p:cNvPr>
          <p:cNvSpPr txBox="1"/>
          <p:nvPr/>
        </p:nvSpPr>
        <p:spPr>
          <a:xfrm>
            <a:off x="1437640" y="769008"/>
            <a:ext cx="9316720" cy="553998"/>
          </a:xfrm>
          <a:prstGeom prst="rect">
            <a:avLst/>
          </a:prstGeom>
          <a:noFill/>
        </p:spPr>
        <p:txBody>
          <a:bodyPr wrap="square" rtlCol="0">
            <a:spAutoFit/>
          </a:bodyPr>
          <a:lstStyle/>
          <a:p>
            <a:pPr algn="ctr"/>
            <a:r>
              <a:rPr lang="it-IT" sz="3000" b="1" dirty="0">
                <a:latin typeface="ADLaM Display" panose="02010000000000000000" pitchFamily="2" charset="0"/>
                <a:ea typeface="ADLaM Display" panose="02010000000000000000" pitchFamily="2" charset="0"/>
                <a:cs typeface="ADLaM Display" panose="02010000000000000000" pitchFamily="2" charset="0"/>
              </a:rPr>
              <a:t>METODOLOGIA</a:t>
            </a:r>
          </a:p>
        </p:txBody>
      </p:sp>
    </p:spTree>
    <p:extLst>
      <p:ext uri="{BB962C8B-B14F-4D97-AF65-F5344CB8AC3E}">
        <p14:creationId xmlns:p14="http://schemas.microsoft.com/office/powerpoint/2010/main" val="559786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diagramma, design">
            <a:extLst>
              <a:ext uri="{FF2B5EF4-FFF2-40B4-BE49-F238E27FC236}">
                <a16:creationId xmlns:a16="http://schemas.microsoft.com/office/drawing/2014/main" id="{63FFB363-A326-4586-6361-2609C0E5C5AA}"/>
              </a:ext>
            </a:extLst>
          </p:cNvPr>
          <p:cNvPicPr>
            <a:picLocks noChangeAspect="1"/>
          </p:cNvPicPr>
          <p:nvPr/>
        </p:nvPicPr>
        <p:blipFill>
          <a:blip r:embed="rId2"/>
          <a:stretch>
            <a:fillRect/>
          </a:stretch>
        </p:blipFill>
        <p:spPr>
          <a:xfrm>
            <a:off x="292367" y="274851"/>
            <a:ext cx="11607266" cy="6308297"/>
          </a:xfrm>
          <a:prstGeom prst="rect">
            <a:avLst/>
          </a:prstGeom>
        </p:spPr>
      </p:pic>
    </p:spTree>
    <p:extLst>
      <p:ext uri="{BB962C8B-B14F-4D97-AF65-F5344CB8AC3E}">
        <p14:creationId xmlns:p14="http://schemas.microsoft.com/office/powerpoint/2010/main" val="24084807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75818A39-B898-817C-20A4-59096F840541}"/>
              </a:ext>
            </a:extLst>
          </p:cNvPr>
          <p:cNvSpPr txBox="1"/>
          <p:nvPr/>
        </p:nvSpPr>
        <p:spPr>
          <a:xfrm>
            <a:off x="6235712" y="1133600"/>
            <a:ext cx="5882640" cy="4247317"/>
          </a:xfrm>
          <a:prstGeom prst="rect">
            <a:avLst/>
          </a:prstGeom>
          <a:noFill/>
        </p:spPr>
        <p:txBody>
          <a:bodyPr wrap="square" rtlCol="0">
            <a:spAutoFit/>
          </a:bodyPr>
          <a:lstStyle/>
          <a:p>
            <a:r>
              <a:rPr lang="it-IT" dirty="0"/>
              <a:t>La prima fase metodologica è stata la 'Discovery'. Abbiamo modellato l'intera infrastruttura su </a:t>
            </a:r>
            <a:r>
              <a:rPr lang="it-IT" b="1" dirty="0" err="1"/>
              <a:t>IriusRisk</a:t>
            </a:r>
            <a:r>
              <a:rPr lang="it-IT" dirty="0"/>
              <a:t>, definendo i componenti critici: il Web Client, il Reverse Proxy Apache, il </a:t>
            </a:r>
            <a:r>
              <a:rPr lang="it-IT" dirty="0" err="1"/>
              <a:t>backend</a:t>
            </a:r>
            <a:r>
              <a:rPr lang="it-IT" dirty="0"/>
              <a:t> Spring Boot e i servizi di supporto come </a:t>
            </a:r>
            <a:r>
              <a:rPr lang="it-IT" dirty="0" err="1"/>
              <a:t>Vault</a:t>
            </a:r>
            <a:r>
              <a:rPr lang="it-IT" dirty="0"/>
              <a:t> e </a:t>
            </a:r>
            <a:r>
              <a:rPr lang="it-IT" dirty="0" err="1"/>
              <a:t>Keycloak</a:t>
            </a:r>
            <a:r>
              <a:rPr lang="it-IT" dirty="0"/>
              <a:t>.</a:t>
            </a:r>
          </a:p>
          <a:p>
            <a:r>
              <a:rPr lang="it-IT" dirty="0"/>
              <a:t>Grazie al motore di regole di </a:t>
            </a:r>
            <a:r>
              <a:rPr lang="it-IT" dirty="0" err="1"/>
              <a:t>IriusRisk</a:t>
            </a:r>
            <a:r>
              <a:rPr lang="it-IT" dirty="0"/>
              <a:t>, basato su standard come </a:t>
            </a:r>
            <a:r>
              <a:rPr lang="it-IT" b="1" dirty="0"/>
              <a:t>STRIDE</a:t>
            </a:r>
            <a:r>
              <a:rPr lang="it-IT" dirty="0"/>
              <a:t> e </a:t>
            </a:r>
            <a:r>
              <a:rPr lang="it-IT" b="1" dirty="0"/>
              <a:t>OWASP</a:t>
            </a:r>
            <a:r>
              <a:rPr lang="it-IT" dirty="0"/>
              <a:t>, il sistema ha generato automaticamente un modello delle minacce. Come si evince dai dati, l'analisi iniziale ha rilevato ben </a:t>
            </a:r>
            <a:r>
              <a:rPr lang="it-IT" b="1" dirty="0"/>
              <a:t>71 minacce potenziali</a:t>
            </a:r>
            <a:r>
              <a:rPr lang="it-IT" dirty="0"/>
              <a:t>, di cui circa il 38% classificate come 'Critiche' o 'Alte'. Questo dato rappresenta il nostro </a:t>
            </a:r>
            <a:r>
              <a:rPr lang="it-IT" i="1" dirty="0"/>
              <a:t>Rischio Inerente</a:t>
            </a:r>
            <a:r>
              <a:rPr lang="it-IT" dirty="0"/>
              <a:t>, ovvero il livello di pericolo del sistema prima di applicare qualsiasi controllo di sicurezza. Questa lista è diventata la nostra roadmap per l'implementazione.</a:t>
            </a:r>
          </a:p>
        </p:txBody>
      </p:sp>
      <p:pic>
        <p:nvPicPr>
          <p:cNvPr id="2" name="Immagine 1">
            <a:extLst>
              <a:ext uri="{FF2B5EF4-FFF2-40B4-BE49-F238E27FC236}">
                <a16:creationId xmlns:a16="http://schemas.microsoft.com/office/drawing/2014/main" id="{3C0186F3-3793-79B9-02D4-AAF05B41AFEE}"/>
              </a:ext>
            </a:extLst>
          </p:cNvPr>
          <p:cNvPicPr>
            <a:picLocks noChangeAspect="1"/>
          </p:cNvPicPr>
          <p:nvPr/>
        </p:nvPicPr>
        <p:blipFill>
          <a:blip r:embed="rId2"/>
          <a:stretch>
            <a:fillRect/>
          </a:stretch>
        </p:blipFill>
        <p:spPr>
          <a:xfrm>
            <a:off x="213360" y="1192602"/>
            <a:ext cx="5742930" cy="4188315"/>
          </a:xfrm>
          <a:prstGeom prst="rect">
            <a:avLst/>
          </a:prstGeom>
        </p:spPr>
      </p:pic>
    </p:spTree>
    <p:extLst>
      <p:ext uri="{BB962C8B-B14F-4D97-AF65-F5344CB8AC3E}">
        <p14:creationId xmlns:p14="http://schemas.microsoft.com/office/powerpoint/2010/main" val="3150408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FF71A4B-3F59-19F5-BD36-A1FD1C26D3BC}"/>
              </a:ext>
            </a:extLst>
          </p:cNvPr>
          <p:cNvSpPr txBox="1"/>
          <p:nvPr/>
        </p:nvSpPr>
        <p:spPr>
          <a:xfrm flipV="1">
            <a:off x="673903" y="3227201"/>
            <a:ext cx="10844194" cy="51790"/>
          </a:xfrm>
          <a:prstGeom prst="rect">
            <a:avLst/>
          </a:prstGeom>
          <a:noFill/>
        </p:spPr>
        <p:txBody>
          <a:bodyPr wrap="square" rtlCol="0">
            <a:spAutoFit/>
          </a:bodyPr>
          <a:lstStyle/>
          <a:p>
            <a:endParaRPr lang="it-IT" dirty="0"/>
          </a:p>
        </p:txBody>
      </p:sp>
      <p:sp>
        <p:nvSpPr>
          <p:cNvPr id="5" name="Rectangle 1">
            <a:extLst>
              <a:ext uri="{FF2B5EF4-FFF2-40B4-BE49-F238E27FC236}">
                <a16:creationId xmlns:a16="http://schemas.microsoft.com/office/drawing/2014/main" id="{C0118700-EEA5-81A5-5F15-405CC630A933}"/>
              </a:ext>
            </a:extLst>
          </p:cNvPr>
          <p:cNvSpPr>
            <a:spLocks noChangeArrowheads="1"/>
          </p:cNvSpPr>
          <p:nvPr/>
        </p:nvSpPr>
        <p:spPr bwMode="auto">
          <a:xfrm>
            <a:off x="65864" y="2136338"/>
            <a:ext cx="1206027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it-IT" altLang="it-IT" dirty="0">
                <a:latin typeface="Arial" panose="020B0604020202020204" pitchFamily="34" charset="0"/>
              </a:rPr>
              <a:t>Come si è visto </a:t>
            </a:r>
            <a:r>
              <a:rPr lang="it-IT" altLang="it-IT" dirty="0" err="1">
                <a:latin typeface="Arial" panose="020B0604020202020204" pitchFamily="34" charset="0"/>
              </a:rPr>
              <a:t>IriusRisk</a:t>
            </a:r>
            <a:r>
              <a:rPr lang="it-IT" altLang="it-IT" dirty="0">
                <a:latin typeface="Arial" panose="020B0604020202020204" pitchFamily="34" charset="0"/>
              </a:rPr>
              <a:t> genera tanti </a:t>
            </a:r>
            <a:r>
              <a:rPr lang="it-IT" altLang="it-IT" dirty="0" err="1">
                <a:latin typeface="Arial" panose="020B0604020202020204" pitchFamily="34" charset="0"/>
              </a:rPr>
              <a:t>threat</a:t>
            </a:r>
            <a:r>
              <a:rPr lang="it-IT" altLang="it-IT" dirty="0">
                <a:latin typeface="Arial" panose="020B0604020202020204" pitchFamily="34" charset="0"/>
              </a:rPr>
              <a:t> possibili per la nostra architettura, questi però non sono tutti applicabili, infatti quelli non applicabili possono essere divisi in due cluster: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Cluster 1: Out of Scope (System </a:t>
            </a:r>
            <a:r>
              <a:rPr kumimoji="0" lang="it-IT" altLang="it-IT" sz="1800" b="1" i="0" u="none" strike="noStrike" cap="none" normalizeH="0" baseline="0" dirty="0" err="1">
                <a:ln>
                  <a:noFill/>
                </a:ln>
                <a:solidFill>
                  <a:schemeClr val="tx1"/>
                </a:solidFill>
                <a:effectLst/>
                <a:latin typeface="Arial" panose="020B0604020202020204" pitchFamily="34" charset="0"/>
              </a:rPr>
              <a:t>Boundary</a:t>
            </a:r>
            <a:r>
              <a:rPr kumimoji="0" lang="it-IT" altLang="it-IT" sz="1800" b="1"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Minacce residenti su asset esterni al controllo dell'organizzazione (es. Browser Client, Phishing, Malware su PC utente). Queste sono state classificate come "Rischio Accettato" o non applicabili per limiti architetturali.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Cluster 2: </a:t>
            </a:r>
            <a:r>
              <a:rPr kumimoji="0" lang="it-IT" altLang="it-IT" sz="1800" b="1" i="0" u="none" strike="noStrike" cap="none" normalizeH="0" baseline="0" dirty="0" err="1">
                <a:ln>
                  <a:noFill/>
                </a:ln>
                <a:solidFill>
                  <a:schemeClr val="tx1"/>
                </a:solidFill>
                <a:effectLst/>
                <a:latin typeface="Arial" panose="020B0604020202020204" pitchFamily="34" charset="0"/>
              </a:rPr>
              <a:t>Mitigated</a:t>
            </a:r>
            <a:r>
              <a:rPr kumimoji="0" lang="it-IT" altLang="it-IT" sz="1800" b="1" i="0" u="none" strike="noStrike" cap="none" normalizeH="0" baseline="0" dirty="0">
                <a:ln>
                  <a:noFill/>
                </a:ln>
                <a:solidFill>
                  <a:schemeClr val="tx1"/>
                </a:solidFill>
                <a:effectLst/>
                <a:latin typeface="Arial" panose="020B0604020202020204" pitchFamily="34" charset="0"/>
              </a:rPr>
              <a:t> by Design:</a:t>
            </a:r>
            <a:r>
              <a:rPr kumimoji="0" lang="it-IT" altLang="it-IT" sz="1800" b="0" i="0" u="none" strike="noStrike" cap="none" normalizeH="0" baseline="0" dirty="0">
                <a:ln>
                  <a:noFill/>
                </a:ln>
                <a:solidFill>
                  <a:schemeClr val="tx1"/>
                </a:solidFill>
                <a:effectLst/>
                <a:latin typeface="Arial" panose="020B0604020202020204" pitchFamily="34" charset="0"/>
              </a:rPr>
              <a:t> Minacce classificate come "Critiche" dal tool (es. </a:t>
            </a:r>
            <a:r>
              <a:rPr kumimoji="0" lang="it-IT" altLang="it-IT" sz="1800" b="0" i="0" u="none" strike="noStrike" cap="none" normalizeH="0" baseline="0" dirty="0" err="1">
                <a:ln>
                  <a:noFill/>
                </a:ln>
                <a:solidFill>
                  <a:schemeClr val="tx1"/>
                </a:solidFill>
                <a:effectLst/>
                <a:latin typeface="Arial" panose="020B0604020202020204" pitchFamily="34" charset="0"/>
              </a:rPr>
              <a:t>Hardcoded</a:t>
            </a:r>
            <a:r>
              <a:rPr kumimoji="0" lang="it-IT" altLang="it-IT" sz="1800" b="0" i="0" u="none" strike="noStrike" cap="none" normalizeH="0" baseline="0" dirty="0">
                <a:ln>
                  <a:noFill/>
                </a:ln>
                <a:solidFill>
                  <a:schemeClr val="tx1"/>
                </a:solidFill>
                <a:effectLst/>
                <a:latin typeface="Arial" panose="020B0604020202020204" pitchFamily="34" charset="0"/>
              </a:rPr>
              <a:t> Passwords, SQL Injection) ma che risultano già neutralizzate dalle scelte progettuali implementate (es. adozione di </a:t>
            </a:r>
            <a:r>
              <a:rPr kumimoji="0" lang="it-IT" altLang="it-IT" sz="1800" b="0" i="0" u="none" strike="noStrike" cap="none" normalizeH="0" baseline="0" dirty="0" err="1">
                <a:ln>
                  <a:noFill/>
                </a:ln>
                <a:solidFill>
                  <a:schemeClr val="tx1"/>
                </a:solidFill>
                <a:effectLst/>
                <a:latin typeface="Arial" panose="020B0604020202020204" pitchFamily="34" charset="0"/>
              </a:rPr>
              <a:t>Vault</a:t>
            </a:r>
            <a:r>
              <a:rPr kumimoji="0" lang="it-IT" altLang="it-IT" sz="1800" b="0" i="0" u="none" strike="noStrike" cap="none" normalizeH="0" baseline="0" dirty="0">
                <a:ln>
                  <a:noFill/>
                </a:ln>
                <a:solidFill>
                  <a:schemeClr val="tx1"/>
                </a:solidFill>
                <a:effectLst/>
                <a:latin typeface="Arial" panose="020B0604020202020204" pitchFamily="34" charset="0"/>
              </a:rPr>
              <a:t>, uso di ORM/JPA, </a:t>
            </a:r>
            <a:r>
              <a:rPr kumimoji="0" lang="it-IT" altLang="it-IT" sz="1800" b="0" i="0" u="none" strike="noStrike" cap="none" normalizeH="0" baseline="0" dirty="0" err="1">
                <a:ln>
                  <a:noFill/>
                </a:ln>
                <a:solidFill>
                  <a:schemeClr val="tx1"/>
                </a:solidFill>
                <a:effectLst/>
                <a:latin typeface="Arial" panose="020B0604020202020204" pitchFamily="34" charset="0"/>
              </a:rPr>
              <a:t>Keycloak</a:t>
            </a:r>
            <a:r>
              <a:rPr kumimoji="0" lang="it-IT" altLang="it-IT"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02134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4541E76B-900D-1C25-68A5-368C94A1C4F8}"/>
              </a:ext>
            </a:extLst>
          </p:cNvPr>
          <p:cNvSpPr txBox="1"/>
          <p:nvPr/>
        </p:nvSpPr>
        <p:spPr>
          <a:xfrm>
            <a:off x="198120" y="911781"/>
            <a:ext cx="6690360" cy="5632311"/>
          </a:xfrm>
          <a:prstGeom prst="rect">
            <a:avLst/>
          </a:prstGeom>
          <a:noFill/>
        </p:spPr>
        <p:txBody>
          <a:bodyPr wrap="square">
            <a:spAutoFit/>
          </a:bodyPr>
          <a:lstStyle/>
          <a:p>
            <a:r>
              <a:rPr lang="it-IT" dirty="0"/>
              <a:t>Nell'analizzare i risultati del </a:t>
            </a:r>
            <a:r>
              <a:rPr lang="it-IT" dirty="0" err="1"/>
              <a:t>Threat</a:t>
            </a:r>
            <a:r>
              <a:rPr lang="it-IT" dirty="0"/>
              <a:t> </a:t>
            </a:r>
            <a:r>
              <a:rPr lang="it-IT" dirty="0" err="1"/>
              <a:t>Modeling</a:t>
            </a:r>
            <a:r>
              <a:rPr lang="it-IT" dirty="0"/>
              <a:t> con </a:t>
            </a:r>
            <a:r>
              <a:rPr lang="it-IT" dirty="0" err="1"/>
              <a:t>IriusRisk</a:t>
            </a:r>
            <a:r>
              <a:rPr lang="it-IT" dirty="0"/>
              <a:t>, abbiamo dovuto tracciare una linea netta di demarcazione chiamata System </a:t>
            </a:r>
            <a:r>
              <a:rPr lang="it-IT" dirty="0" err="1"/>
              <a:t>Boundary</a:t>
            </a:r>
            <a:r>
              <a:rPr lang="it-IT" dirty="0"/>
              <a:t>. </a:t>
            </a:r>
            <a:r>
              <a:rPr lang="it-IT" dirty="0" err="1"/>
              <a:t>IriusRisk</a:t>
            </a:r>
            <a:r>
              <a:rPr lang="it-IT" dirty="0"/>
              <a:t> ha correttamente identificato diverse minacce critiche residenti sul lato client, come: </a:t>
            </a:r>
          </a:p>
          <a:p>
            <a:pPr marL="342900" indent="-342900">
              <a:buAutoNum type="arabicPeriod"/>
            </a:pPr>
            <a:r>
              <a:rPr lang="it-IT" dirty="0"/>
              <a:t>Attacchi tramite Estensioni del Browser compromesse: Dove un plugin malevolo potrebbe leggere i dati della pagina. </a:t>
            </a:r>
          </a:p>
          <a:p>
            <a:pPr marL="342900" indent="-342900">
              <a:buAutoNum type="arabicPeriod"/>
            </a:pPr>
            <a:r>
              <a:rPr lang="it-IT" dirty="0"/>
              <a:t>Sfruttamento di vulnerabilità del Browser: Come l'uso di versioni obsolete di Chrome o Firefox da parte dell'utente. </a:t>
            </a:r>
          </a:p>
          <a:p>
            <a:pPr marL="342900" indent="-342900">
              <a:buAutoNum type="arabicPeriod"/>
            </a:pPr>
            <a:r>
              <a:rPr lang="it-IT" dirty="0"/>
              <a:t>Attacchi di Phishing: L'utente che viene ingannato da siti web ingannevoli che imitano il nostro.</a:t>
            </a:r>
          </a:p>
          <a:p>
            <a:r>
              <a:rPr lang="it-IT" dirty="0"/>
              <a:t>Tuttavia, queste minacce sono state classificate metodologicamente come 'Out of Scope' (Fuori Perimetro). La motivazione è architetturale: il nostro sistema è un Web Server pubblico accessibile via Internet, destinato a studenti e docenti che utilizzano i propri dispositivi personali. Non essendo dispositivi aziendali '</a:t>
            </a:r>
            <a:r>
              <a:rPr lang="it-IT" dirty="0" err="1"/>
              <a:t>managed</a:t>
            </a:r>
            <a:r>
              <a:rPr lang="it-IT" dirty="0"/>
              <a:t>', non abbiamo alcun diritto amministrativo per installare agenti di sicurezza, forzare aggiornamenti o impedire l'installazione di estensioni browser non sicure.</a:t>
            </a:r>
          </a:p>
        </p:txBody>
      </p:sp>
      <p:sp>
        <p:nvSpPr>
          <p:cNvPr id="7" name="CasellaDiTesto 6">
            <a:extLst>
              <a:ext uri="{FF2B5EF4-FFF2-40B4-BE49-F238E27FC236}">
                <a16:creationId xmlns:a16="http://schemas.microsoft.com/office/drawing/2014/main" id="{00689FD1-43C2-3E41-A252-9C0920C1F535}"/>
              </a:ext>
            </a:extLst>
          </p:cNvPr>
          <p:cNvSpPr txBox="1"/>
          <p:nvPr/>
        </p:nvSpPr>
        <p:spPr>
          <a:xfrm>
            <a:off x="3815080" y="357783"/>
            <a:ext cx="4561840" cy="553998"/>
          </a:xfrm>
          <a:prstGeom prst="rect">
            <a:avLst/>
          </a:prstGeom>
          <a:noFill/>
        </p:spPr>
        <p:txBody>
          <a:bodyPr wrap="square" rtlCol="0">
            <a:spAutoFit/>
          </a:bodyPr>
          <a:lstStyle/>
          <a:p>
            <a:pPr algn="ctr"/>
            <a:r>
              <a:rPr lang="it-IT" sz="3000" dirty="0">
                <a:latin typeface="ADLaM Display" panose="02010000000000000000" pitchFamily="2" charset="0"/>
                <a:ea typeface="ADLaM Display" panose="02010000000000000000" pitchFamily="2" charset="0"/>
                <a:cs typeface="ADLaM Display" panose="02010000000000000000" pitchFamily="2" charset="0"/>
              </a:rPr>
              <a:t>THREAT OUT OF SCOPE</a:t>
            </a:r>
          </a:p>
        </p:txBody>
      </p:sp>
      <p:pic>
        <p:nvPicPr>
          <p:cNvPr id="9" name="Immagine 8" descr="Immagine che contiene testo, schermata, software, Pagina Web">
            <a:extLst>
              <a:ext uri="{FF2B5EF4-FFF2-40B4-BE49-F238E27FC236}">
                <a16:creationId xmlns:a16="http://schemas.microsoft.com/office/drawing/2014/main" id="{ABFE18B4-25B9-131A-7142-2B2D4F14C0DC}"/>
              </a:ext>
            </a:extLst>
          </p:cNvPr>
          <p:cNvPicPr>
            <a:picLocks noChangeAspect="1"/>
          </p:cNvPicPr>
          <p:nvPr/>
        </p:nvPicPr>
        <p:blipFill>
          <a:blip r:embed="rId2"/>
          <a:stretch>
            <a:fillRect/>
          </a:stretch>
        </p:blipFill>
        <p:spPr>
          <a:xfrm>
            <a:off x="6865187" y="1099562"/>
            <a:ext cx="5128693" cy="5291078"/>
          </a:xfrm>
          <a:prstGeom prst="rect">
            <a:avLst/>
          </a:prstGeom>
        </p:spPr>
      </p:pic>
    </p:spTree>
    <p:extLst>
      <p:ext uri="{BB962C8B-B14F-4D97-AF65-F5344CB8AC3E}">
        <p14:creationId xmlns:p14="http://schemas.microsoft.com/office/powerpoint/2010/main" val="1710947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D330D6B-018B-7A77-A0BF-1AC4379A3A01}"/>
              </a:ext>
            </a:extLst>
          </p:cNvPr>
          <p:cNvSpPr txBox="1"/>
          <p:nvPr/>
        </p:nvSpPr>
        <p:spPr>
          <a:xfrm>
            <a:off x="0" y="439838"/>
            <a:ext cx="11898774" cy="369332"/>
          </a:xfrm>
          <a:prstGeom prst="rect">
            <a:avLst/>
          </a:prstGeom>
          <a:noFill/>
        </p:spPr>
        <p:txBody>
          <a:bodyPr wrap="square" rtlCol="0">
            <a:spAutoFit/>
          </a:bodyPr>
          <a:lstStyle/>
          <a:p>
            <a:r>
              <a:rPr lang="it-IT" b="1" dirty="0"/>
              <a:t>Sezione 3: Permessi e Utenze (Adattamento Windows)</a:t>
            </a:r>
          </a:p>
        </p:txBody>
      </p:sp>
      <p:sp>
        <p:nvSpPr>
          <p:cNvPr id="7" name="Rectangle 2">
            <a:extLst>
              <a:ext uri="{FF2B5EF4-FFF2-40B4-BE49-F238E27FC236}">
                <a16:creationId xmlns:a16="http://schemas.microsoft.com/office/drawing/2014/main" id="{560CE89C-7CE2-0BF7-095C-0DCEBEABD675}"/>
              </a:ext>
            </a:extLst>
          </p:cNvPr>
          <p:cNvSpPr>
            <a:spLocks noChangeArrowheads="1"/>
          </p:cNvSpPr>
          <p:nvPr/>
        </p:nvSpPr>
        <p:spPr bwMode="auto">
          <a:xfrm>
            <a:off x="210274" y="912946"/>
            <a:ext cx="1177145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3.1</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Esegui come Non-Root</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lang="it-IT" altLang="it-IT" dirty="0">
                <a:latin typeface="Arial" panose="020B0604020202020204" pitchFamily="34" charset="0"/>
              </a:rPr>
              <a:t> ho creato</a:t>
            </a:r>
            <a:r>
              <a:rPr kumimoji="0" lang="it-IT" altLang="it-IT" b="0" i="0" u="none" strike="noStrike" cap="none" normalizeH="0" baseline="0" dirty="0">
                <a:ln>
                  <a:noFill/>
                </a:ln>
                <a:solidFill>
                  <a:schemeClr val="tx1"/>
                </a:solidFill>
                <a:effectLst/>
                <a:latin typeface="Arial" panose="020B0604020202020204" pitchFamily="34" charset="0"/>
              </a:rPr>
              <a:t> un utente Windows locale </a:t>
            </a:r>
            <a:r>
              <a:rPr kumimoji="0" lang="it-IT" altLang="it-IT" b="0" i="0" u="none" strike="noStrike" cap="none" normalizeH="0" baseline="0" dirty="0" err="1">
                <a:ln>
                  <a:noFill/>
                </a:ln>
                <a:solidFill>
                  <a:schemeClr val="tx1"/>
                </a:solidFill>
                <a:effectLst/>
                <a:latin typeface="Arial" panose="020B0604020202020204" pitchFamily="34" charset="0"/>
              </a:rPr>
              <a:t>svc_Apache</a:t>
            </a:r>
            <a:r>
              <a:rPr kumimoji="0" lang="it-IT" altLang="it-IT" b="0" i="0" u="none" strike="noStrike" cap="none" normalizeH="0" baseline="0" dirty="0">
                <a:ln>
                  <a:noFill/>
                </a:ln>
                <a:solidFill>
                  <a:schemeClr val="tx1"/>
                </a:solidFill>
                <a:effectLst/>
                <a:latin typeface="Arial" panose="020B0604020202020204" pitchFamily="34" charset="0"/>
              </a:rPr>
              <a:t>, che non esegue come root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3.2</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Account con Shell Invalida</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 (Windows):</a:t>
            </a:r>
            <a:r>
              <a:rPr kumimoji="0" lang="it-IT" altLang="it-IT" b="0" i="0" u="none" strike="noStrike" cap="none" normalizeH="0" baseline="0" dirty="0">
                <a:ln>
                  <a:noFill/>
                </a:ln>
                <a:solidFill>
                  <a:schemeClr val="tx1"/>
                </a:solidFill>
                <a:effectLst/>
                <a:latin typeface="Arial" panose="020B0604020202020204" pitchFamily="34" charset="0"/>
              </a:rPr>
              <a:t> ho assegnato </a:t>
            </a:r>
            <a:r>
              <a:rPr kumimoji="0" lang="it-IT" altLang="it-IT" b="0" i="0" u="none" strike="noStrike" cap="none" normalizeH="0" baseline="0" dirty="0">
                <a:ln>
                  <a:noFill/>
                </a:ln>
                <a:solidFill>
                  <a:schemeClr val="tx1"/>
                </a:solidFill>
                <a:effectLst/>
              </a:rPr>
              <a:t>all'utente </a:t>
            </a:r>
            <a:r>
              <a:rPr kumimoji="0" lang="it-IT" altLang="it-IT" b="0" i="0" u="none" strike="noStrike" cap="none" normalizeH="0" baseline="0" dirty="0" err="1">
                <a:ln>
                  <a:noFill/>
                </a:ln>
                <a:solidFill>
                  <a:schemeClr val="tx1"/>
                </a:solidFill>
                <a:effectLst/>
                <a:latin typeface="Arial Unicode MS"/>
              </a:rPr>
              <a:t>Svc_Apache</a:t>
            </a:r>
            <a:r>
              <a:rPr kumimoji="0" lang="it-IT" altLang="it-IT" b="0" i="0" u="none" strike="noStrike" cap="none" normalizeH="0" baseline="0" dirty="0">
                <a:ln>
                  <a:noFill/>
                </a:ln>
                <a:solidFill>
                  <a:schemeClr val="tx1"/>
                </a:solidFill>
                <a:effectLst/>
              </a:rPr>
              <a:t> il diritto "Nega accesso locale" e "Nega accesso tramite Desktop Remoto".</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3.3</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Account Bloccato</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 (Windows):</a:t>
            </a:r>
            <a:r>
              <a:rPr kumimoji="0" lang="it-IT" altLang="it-IT" b="0" i="0" u="none" strike="noStrike" cap="none" normalizeH="0" baseline="0" dirty="0">
                <a:ln>
                  <a:noFill/>
                </a:ln>
                <a:solidFill>
                  <a:schemeClr val="tx1"/>
                </a:solidFill>
                <a:effectLst/>
                <a:latin typeface="Arial" panose="020B0604020202020204" pitchFamily="34" charset="0"/>
              </a:rPr>
              <a:t> ho usato una password complessa (20+ caratteri) per </a:t>
            </a:r>
            <a:r>
              <a:rPr kumimoji="0" lang="it-IT" altLang="it-IT" b="0" i="0" u="none" strike="noStrike" cap="none" normalizeH="0" baseline="0" dirty="0" err="1">
                <a:ln>
                  <a:noFill/>
                </a:ln>
                <a:solidFill>
                  <a:schemeClr val="tx1"/>
                </a:solidFill>
                <a:effectLst/>
                <a:latin typeface="Arial Unicode MS"/>
              </a:rPr>
              <a:t>Svc_Apache</a:t>
            </a:r>
            <a:r>
              <a:rPr kumimoji="0" lang="it-IT" altLang="it-IT"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3.4</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File posseduti da Root</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 (Windows):</a:t>
            </a:r>
            <a:r>
              <a:rPr kumimoji="0" lang="it-IT" altLang="it-IT" b="0" i="0" u="none" strike="noStrike" cap="none" normalizeH="0" baseline="0" dirty="0">
                <a:ln>
                  <a:noFill/>
                </a:ln>
                <a:solidFill>
                  <a:schemeClr val="tx1"/>
                </a:solidFill>
                <a:effectLst/>
                <a:latin typeface="Arial" panose="020B0604020202020204" pitchFamily="34" charset="0"/>
              </a:rPr>
              <a:t> ho impostato che la cartella </a:t>
            </a:r>
            <a:r>
              <a:rPr kumimoji="0" lang="it-IT" altLang="it-IT" b="0" i="0" u="none" strike="noStrike" cap="none" normalizeH="0" baseline="0" dirty="0">
                <a:ln>
                  <a:noFill/>
                </a:ln>
                <a:solidFill>
                  <a:schemeClr val="tx1"/>
                </a:solidFill>
                <a:effectLst/>
                <a:latin typeface="Arial Unicode MS"/>
              </a:rPr>
              <a:t>C:\Apache24</a:t>
            </a:r>
            <a:r>
              <a:rPr kumimoji="0" lang="it-IT" altLang="it-IT" b="0" i="0" u="none" strike="noStrike" cap="none" normalizeH="0" baseline="0" dirty="0">
                <a:ln>
                  <a:noFill/>
                </a:ln>
                <a:solidFill>
                  <a:schemeClr val="tx1"/>
                </a:solidFill>
                <a:effectLst/>
              </a:rPr>
              <a:t> </a:t>
            </a:r>
            <a:r>
              <a:rPr lang="it-IT" altLang="it-IT" dirty="0"/>
              <a:t>abbia</a:t>
            </a:r>
            <a:r>
              <a:rPr kumimoji="0" lang="it-IT" altLang="it-IT" b="0" i="0" u="none" strike="noStrike" cap="none" normalizeH="0" baseline="0" dirty="0">
                <a:ln>
                  <a:noFill/>
                </a:ln>
                <a:solidFill>
                  <a:schemeClr val="tx1"/>
                </a:solidFill>
                <a:effectLst/>
              </a:rPr>
              <a:t> come "Proprietario" il gruppo </a:t>
            </a:r>
            <a:r>
              <a:rPr kumimoji="0" lang="it-IT" altLang="it-IT" b="0" i="0" u="none" strike="noStrike" cap="none" normalizeH="0" baseline="0" dirty="0" err="1">
                <a:ln>
                  <a:noFill/>
                </a:ln>
                <a:solidFill>
                  <a:schemeClr val="tx1"/>
                </a:solidFill>
                <a:effectLst/>
                <a:latin typeface="Arial Unicode MS"/>
              </a:rPr>
              <a:t>Administrators</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3.5</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Gruppo corretto</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 (Windows) ho rimosso </a:t>
            </a:r>
            <a:r>
              <a:rPr kumimoji="0" lang="it-IT" altLang="it-IT" b="0" i="0" u="none" strike="noStrike" cap="none" normalizeH="0" baseline="0" dirty="0">
                <a:ln>
                  <a:noFill/>
                </a:ln>
                <a:solidFill>
                  <a:schemeClr val="tx1"/>
                </a:solidFill>
                <a:effectLst/>
                <a:latin typeface="Arial" panose="020B0604020202020204" pitchFamily="34" charset="0"/>
              </a:rPr>
              <a:t>il gruppo </a:t>
            </a:r>
            <a:r>
              <a:rPr kumimoji="0" lang="it-IT" altLang="it-IT" b="0" i="0" u="none" strike="noStrike" cap="none" normalizeH="0" baseline="0" dirty="0">
                <a:ln>
                  <a:noFill/>
                </a:ln>
                <a:solidFill>
                  <a:schemeClr val="tx1"/>
                </a:solidFill>
                <a:effectLst/>
                <a:latin typeface="Arial Unicode MS"/>
              </a:rPr>
              <a:t>Users</a:t>
            </a:r>
            <a:r>
              <a:rPr kumimoji="0" lang="it-IT" altLang="it-IT" b="0" i="0" u="none" strike="noStrike" cap="none" normalizeH="0" baseline="0" dirty="0">
                <a:ln>
                  <a:noFill/>
                </a:ln>
                <a:solidFill>
                  <a:schemeClr val="tx1"/>
                </a:solidFill>
                <a:effectLst/>
              </a:rPr>
              <a:t> generico.</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3.6</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Scrittura Altri </a:t>
            </a:r>
            <a:r>
              <a:rPr kumimoji="0" lang="it-IT" altLang="it-IT" b="1" i="0" u="none" strike="noStrike" cap="none" normalizeH="0" baseline="0" dirty="0" err="1">
                <a:ln>
                  <a:noFill/>
                </a:ln>
                <a:solidFill>
                  <a:schemeClr val="tx1"/>
                </a:solidFill>
                <a:effectLst/>
                <a:latin typeface="Arial" panose="020B0604020202020204" pitchFamily="34" charset="0"/>
              </a:rPr>
              <a:t>Restritta</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 (Windows):</a:t>
            </a:r>
            <a:r>
              <a:rPr kumimoji="0" lang="it-IT" altLang="it-IT" b="0" i="0" u="none" strike="noStrike" cap="none" normalizeH="0" baseline="0" dirty="0">
                <a:ln>
                  <a:noFill/>
                </a:ln>
                <a:solidFill>
                  <a:schemeClr val="tx1"/>
                </a:solidFill>
                <a:effectLst/>
                <a:latin typeface="Arial" panose="020B0604020202020204" pitchFamily="34" charset="0"/>
              </a:rPr>
              <a:t> ho rimosso permessi di scrittura per </a:t>
            </a:r>
            <a:r>
              <a:rPr kumimoji="0" lang="it-IT" altLang="it-IT" b="0" i="0" u="none" strike="noStrike" cap="none" normalizeH="0" baseline="0" dirty="0" err="1">
                <a:ln>
                  <a:noFill/>
                </a:ln>
                <a:solidFill>
                  <a:schemeClr val="tx1"/>
                </a:solidFill>
                <a:effectLst/>
                <a:latin typeface="Arial Unicode MS"/>
              </a:rPr>
              <a:t>Everyone</a:t>
            </a:r>
            <a:r>
              <a:rPr kumimoji="0" lang="it-IT" altLang="it-IT" b="0" i="0" u="none" strike="noStrike" cap="none" normalizeH="0" baseline="0" dirty="0">
                <a:ln>
                  <a:noFill/>
                </a:ln>
                <a:solidFill>
                  <a:schemeClr val="tx1"/>
                </a:solidFill>
                <a:effectLst/>
              </a:rPr>
              <a:t> o </a:t>
            </a:r>
            <a:r>
              <a:rPr kumimoji="0" lang="it-IT" altLang="it-IT" b="0" i="0" u="none" strike="noStrike" cap="none" normalizeH="0" baseline="0" dirty="0">
                <a:ln>
                  <a:noFill/>
                </a:ln>
                <a:solidFill>
                  <a:schemeClr val="tx1"/>
                </a:solidFill>
                <a:effectLst/>
                <a:latin typeface="Arial Unicode MS"/>
              </a:rPr>
              <a:t>Users</a:t>
            </a:r>
            <a:endParaRPr kumimoji="0" lang="it-IT" altLang="it-IT"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02844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67166425-E808-52B6-DD36-4E2B27AFAEB9}"/>
              </a:ext>
            </a:extLst>
          </p:cNvPr>
          <p:cNvSpPr>
            <a:spLocks noGrp="1"/>
          </p:cNvSpPr>
          <p:nvPr>
            <p:ph type="subTitle" idx="1"/>
          </p:nvPr>
        </p:nvSpPr>
        <p:spPr>
          <a:xfrm>
            <a:off x="2089554" y="255174"/>
            <a:ext cx="7277600" cy="527250"/>
          </a:xfrm>
        </p:spPr>
        <p:txBody>
          <a:bodyPr/>
          <a:lstStyle/>
          <a:p>
            <a:r>
              <a:rPr lang="it-IT" sz="3000" dirty="0">
                <a:latin typeface="ADLaM Display" panose="02010000000000000000" pitchFamily="2" charset="0"/>
                <a:ea typeface="ADLaM Display" panose="02010000000000000000" pitchFamily="2" charset="0"/>
                <a:cs typeface="ADLaM Display" panose="02010000000000000000" pitchFamily="2" charset="0"/>
              </a:rPr>
              <a:t>STRIDE</a:t>
            </a:r>
          </a:p>
        </p:txBody>
      </p:sp>
      <p:sp>
        <p:nvSpPr>
          <p:cNvPr id="4" name="CasellaDiTesto 3">
            <a:extLst>
              <a:ext uri="{FF2B5EF4-FFF2-40B4-BE49-F238E27FC236}">
                <a16:creationId xmlns:a16="http://schemas.microsoft.com/office/drawing/2014/main" id="{3F3B6407-92FB-6FCF-D5B9-8823AE33FB04}"/>
              </a:ext>
            </a:extLst>
          </p:cNvPr>
          <p:cNvSpPr txBox="1"/>
          <p:nvPr/>
        </p:nvSpPr>
        <p:spPr>
          <a:xfrm>
            <a:off x="263950" y="693975"/>
            <a:ext cx="11481847" cy="646331"/>
          </a:xfrm>
          <a:prstGeom prst="rect">
            <a:avLst/>
          </a:prstGeom>
          <a:noFill/>
        </p:spPr>
        <p:txBody>
          <a:bodyPr wrap="square" rtlCol="0">
            <a:spAutoFit/>
          </a:bodyPr>
          <a:lstStyle/>
          <a:p>
            <a:r>
              <a:rPr lang="it-IT" dirty="0"/>
              <a:t>Per ciascuna categoria del modello </a:t>
            </a:r>
            <a:r>
              <a:rPr lang="it-IT" b="1" dirty="0"/>
              <a:t>STRIDE</a:t>
            </a:r>
            <a:r>
              <a:rPr lang="it-IT" dirty="0"/>
              <a:t>, </a:t>
            </a:r>
            <a:r>
              <a:rPr lang="it-IT" dirty="0" err="1"/>
              <a:t>IriusRisk</a:t>
            </a:r>
            <a:r>
              <a:rPr lang="it-IT" dirty="0"/>
              <a:t> ha identificato e generato una serie di rischi specifici; analizziamoli ora nel dettaglio, categoria per categoria:</a:t>
            </a:r>
          </a:p>
        </p:txBody>
      </p:sp>
      <p:sp>
        <p:nvSpPr>
          <p:cNvPr id="5" name="CasellaDiTesto 4">
            <a:extLst>
              <a:ext uri="{FF2B5EF4-FFF2-40B4-BE49-F238E27FC236}">
                <a16:creationId xmlns:a16="http://schemas.microsoft.com/office/drawing/2014/main" id="{AC958917-A9DA-23DB-7F6C-C9703049A836}"/>
              </a:ext>
            </a:extLst>
          </p:cNvPr>
          <p:cNvSpPr txBox="1"/>
          <p:nvPr/>
        </p:nvSpPr>
        <p:spPr>
          <a:xfrm>
            <a:off x="3586898" y="1221225"/>
            <a:ext cx="4458878" cy="369332"/>
          </a:xfrm>
          <a:prstGeom prst="rect">
            <a:avLst/>
          </a:prstGeom>
          <a:noFill/>
        </p:spPr>
        <p:txBody>
          <a:bodyPr wrap="square" rtlCol="0">
            <a:spAutoFit/>
          </a:bodyPr>
          <a:lstStyle/>
          <a:p>
            <a:pPr algn="ctr"/>
            <a:r>
              <a:rPr lang="it-IT" b="1" dirty="0"/>
              <a:t>SPOOFING</a:t>
            </a:r>
          </a:p>
        </p:txBody>
      </p:sp>
      <p:sp>
        <p:nvSpPr>
          <p:cNvPr id="6" name="CasellaDiTesto 5">
            <a:extLst>
              <a:ext uri="{FF2B5EF4-FFF2-40B4-BE49-F238E27FC236}">
                <a16:creationId xmlns:a16="http://schemas.microsoft.com/office/drawing/2014/main" id="{E4920FAB-0215-379D-C628-59D3EC931A7E}"/>
              </a:ext>
            </a:extLst>
          </p:cNvPr>
          <p:cNvSpPr txBox="1"/>
          <p:nvPr/>
        </p:nvSpPr>
        <p:spPr>
          <a:xfrm>
            <a:off x="263950" y="1485648"/>
            <a:ext cx="11104775" cy="646331"/>
          </a:xfrm>
          <a:prstGeom prst="rect">
            <a:avLst/>
          </a:prstGeom>
          <a:noFill/>
        </p:spPr>
        <p:txBody>
          <a:bodyPr wrap="square" rtlCol="0">
            <a:spAutoFit/>
          </a:bodyPr>
          <a:lstStyle/>
          <a:p>
            <a:r>
              <a:rPr lang="it-IT" dirty="0"/>
              <a:t>Lo </a:t>
            </a:r>
            <a:r>
              <a:rPr lang="it-IT" b="1" dirty="0"/>
              <a:t>spoofing</a:t>
            </a:r>
            <a:r>
              <a:rPr lang="it-IT" dirty="0"/>
              <a:t> è una tecnica di truffa informatica in cui un attaccante finge di essere una fonte affidabile (email, numero di telefono, sito web) per ingannare la vittima e rubare dati.</a:t>
            </a:r>
          </a:p>
        </p:txBody>
      </p:sp>
      <p:graphicFrame>
        <p:nvGraphicFramePr>
          <p:cNvPr id="7" name="Tabella 6">
            <a:extLst>
              <a:ext uri="{FF2B5EF4-FFF2-40B4-BE49-F238E27FC236}">
                <a16:creationId xmlns:a16="http://schemas.microsoft.com/office/drawing/2014/main" id="{63AE1F59-C953-1110-859D-D7FB0973D98B}"/>
              </a:ext>
            </a:extLst>
          </p:cNvPr>
          <p:cNvGraphicFramePr>
            <a:graphicFrameLocks noGrp="1"/>
          </p:cNvGraphicFramePr>
          <p:nvPr>
            <p:extLst>
              <p:ext uri="{D42A27DB-BD31-4B8C-83A1-F6EECF244321}">
                <p14:modId xmlns:p14="http://schemas.microsoft.com/office/powerpoint/2010/main" val="1791095589"/>
              </p:ext>
            </p:extLst>
          </p:nvPr>
        </p:nvGraphicFramePr>
        <p:xfrm>
          <a:off x="141402" y="2131979"/>
          <a:ext cx="11939834" cy="4114800"/>
        </p:xfrm>
        <a:graphic>
          <a:graphicData uri="http://schemas.openxmlformats.org/drawingml/2006/table">
            <a:tbl>
              <a:tblPr firstRow="1" bandRow="1">
                <a:tableStyleId>{5C22544A-7EE6-4342-B048-85BDC9FD1C3A}</a:tableStyleId>
              </a:tblPr>
              <a:tblGrid>
                <a:gridCol w="1365212">
                  <a:extLst>
                    <a:ext uri="{9D8B030D-6E8A-4147-A177-3AD203B41FA5}">
                      <a16:colId xmlns:a16="http://schemas.microsoft.com/office/drawing/2014/main" val="3255501290"/>
                    </a:ext>
                  </a:extLst>
                </a:gridCol>
                <a:gridCol w="2754003">
                  <a:extLst>
                    <a:ext uri="{9D8B030D-6E8A-4147-A177-3AD203B41FA5}">
                      <a16:colId xmlns:a16="http://schemas.microsoft.com/office/drawing/2014/main" val="3420529103"/>
                    </a:ext>
                  </a:extLst>
                </a:gridCol>
                <a:gridCol w="1417810">
                  <a:extLst>
                    <a:ext uri="{9D8B030D-6E8A-4147-A177-3AD203B41FA5}">
                      <a16:colId xmlns:a16="http://schemas.microsoft.com/office/drawing/2014/main" val="2982866969"/>
                    </a:ext>
                  </a:extLst>
                </a:gridCol>
                <a:gridCol w="6402809">
                  <a:extLst>
                    <a:ext uri="{9D8B030D-6E8A-4147-A177-3AD203B41FA5}">
                      <a16:colId xmlns:a16="http://schemas.microsoft.com/office/drawing/2014/main" val="3886153795"/>
                    </a:ext>
                  </a:extLst>
                </a:gridCol>
              </a:tblGrid>
              <a:tr h="251477">
                <a:tc>
                  <a:txBody>
                    <a:bodyPr/>
                    <a:lstStyle/>
                    <a:p>
                      <a:pPr algn="ctr"/>
                      <a:r>
                        <a:rPr lang="it-IT" sz="1500" dirty="0"/>
                        <a:t>ASSET</a:t>
                      </a:r>
                    </a:p>
                  </a:txBody>
                  <a:tcPr/>
                </a:tc>
                <a:tc>
                  <a:txBody>
                    <a:bodyPr/>
                    <a:lstStyle/>
                    <a:p>
                      <a:r>
                        <a:rPr lang="it-IT" sz="1500" dirty="0"/>
                        <a:t>RISCHIO SPECIFICO</a:t>
                      </a:r>
                    </a:p>
                  </a:txBody>
                  <a:tcPr/>
                </a:tc>
                <a:tc>
                  <a:txBody>
                    <a:bodyPr/>
                    <a:lstStyle/>
                    <a:p>
                      <a:pPr algn="ctr"/>
                      <a:r>
                        <a:rPr lang="it-IT" sz="1500" dirty="0"/>
                        <a:t>STATO</a:t>
                      </a:r>
                    </a:p>
                  </a:txBody>
                  <a:tcPr/>
                </a:tc>
                <a:tc>
                  <a:txBody>
                    <a:bodyPr/>
                    <a:lstStyle/>
                    <a:p>
                      <a:r>
                        <a:rPr lang="it-IT" sz="1500" dirty="0"/>
                        <a:t>DETTAGLIO MITIGAZIONE/GIUSTIFICAZIONE</a:t>
                      </a:r>
                    </a:p>
                  </a:txBody>
                  <a:tcPr/>
                </a:tc>
                <a:extLst>
                  <a:ext uri="{0D108BD9-81ED-4DB2-BD59-A6C34878D82A}">
                    <a16:rowId xmlns:a16="http://schemas.microsoft.com/office/drawing/2014/main" val="1241737051"/>
                  </a:ext>
                </a:extLst>
              </a:tr>
              <a:tr h="839979">
                <a:tc>
                  <a:txBody>
                    <a:bodyPr/>
                    <a:lstStyle/>
                    <a:p>
                      <a:pPr algn="ctr"/>
                      <a:r>
                        <a:rPr lang="it-IT" sz="1500"/>
                        <a:t>APACHE</a:t>
                      </a:r>
                    </a:p>
                  </a:txBody>
                  <a:tcPr/>
                </a:tc>
                <a:tc>
                  <a:txBody>
                    <a:bodyPr/>
                    <a:lstStyle/>
                    <a:p>
                      <a:r>
                        <a:rPr lang="it-IT" sz="1500" b="1" dirty="0" err="1"/>
                        <a:t>MitM</a:t>
                      </a:r>
                      <a:r>
                        <a:rPr lang="it-IT" sz="1500" b="1" dirty="0"/>
                        <a:t> Attacks:</a:t>
                      </a:r>
                      <a:r>
                        <a:rPr lang="it-IT" sz="1500" dirty="0"/>
                        <a:t> Intercettazione comunicazioni browser tramite certificati falsi o protocolli deboli.</a:t>
                      </a:r>
                    </a:p>
                  </a:txBody>
                  <a:tcPr/>
                </a:tc>
                <a:tc>
                  <a:txBody>
                    <a:bodyPr/>
                    <a:lstStyle/>
                    <a:p>
                      <a:r>
                        <a:rPr lang="it-IT" sz="1500" dirty="0"/>
                        <a:t>✅ </a:t>
                      </a:r>
                      <a:r>
                        <a:rPr lang="it-IT" sz="1500" b="1" dirty="0"/>
                        <a:t>Mitigato by design</a:t>
                      </a:r>
                      <a:endParaRPr lang="it-IT" sz="1500" dirty="0"/>
                    </a:p>
                  </a:txBody>
                  <a:tcPr/>
                </a:tc>
                <a:tc>
                  <a:txBody>
                    <a:bodyPr/>
                    <a:lstStyle/>
                    <a:p>
                      <a:r>
                        <a:rPr lang="it-IT" sz="1500" b="1" dirty="0" err="1"/>
                        <a:t>Encrypted</a:t>
                      </a:r>
                      <a:r>
                        <a:rPr lang="it-IT" sz="1500" b="1" dirty="0"/>
                        <a:t> </a:t>
                      </a:r>
                      <a:r>
                        <a:rPr lang="it-IT" sz="1500" b="1" dirty="0" err="1"/>
                        <a:t>Communication</a:t>
                      </a:r>
                      <a:r>
                        <a:rPr lang="it-IT" sz="1500" b="1" dirty="0"/>
                        <a:t> (NIST):</a:t>
                      </a:r>
                      <a:r>
                        <a:rPr lang="it-IT" sz="1500" dirty="0"/>
                        <a:t> Implementazione di HTTPS con TLS 1.2/1.3. Sebbene il certificato sia </a:t>
                      </a:r>
                      <a:r>
                        <a:rPr lang="it-IT" sz="1500" dirty="0" err="1"/>
                        <a:t>autofirmato</a:t>
                      </a:r>
                      <a:r>
                        <a:rPr lang="it-IT" sz="1500" dirty="0"/>
                        <a:t> (ambiente </a:t>
                      </a:r>
                      <a:r>
                        <a:rPr lang="it-IT" sz="1500" dirty="0" err="1"/>
                        <a:t>dev</a:t>
                      </a:r>
                      <a:r>
                        <a:rPr lang="it-IT" sz="1500" dirty="0"/>
                        <a:t>), la configurazione Apache forza la cifratura del traffico in transito.</a:t>
                      </a:r>
                    </a:p>
                  </a:txBody>
                  <a:tcPr/>
                </a:tc>
                <a:extLst>
                  <a:ext uri="{0D108BD9-81ED-4DB2-BD59-A6C34878D82A}">
                    <a16:rowId xmlns:a16="http://schemas.microsoft.com/office/drawing/2014/main" val="2065254995"/>
                  </a:ext>
                </a:extLst>
              </a:tr>
              <a:tr h="685210">
                <a:tc>
                  <a:txBody>
                    <a:bodyPr/>
                    <a:lstStyle/>
                    <a:p>
                      <a:pPr algn="ctr"/>
                      <a:r>
                        <a:rPr lang="it-IT" sz="1500" dirty="0"/>
                        <a:t>KEYCLOAK</a:t>
                      </a:r>
                    </a:p>
                  </a:txBody>
                  <a:tcPr/>
                </a:tc>
                <a:tc>
                  <a:txBody>
                    <a:bodyPr/>
                    <a:lstStyle/>
                    <a:p>
                      <a:r>
                        <a:rPr lang="it-IT" sz="1500" b="1" dirty="0"/>
                        <a:t>Token Compromise:</a:t>
                      </a:r>
                      <a:r>
                        <a:rPr lang="it-IT" sz="1500" dirty="0"/>
                        <a:t> Furto di access/refresh token per impersonare l'utente.</a:t>
                      </a:r>
                    </a:p>
                  </a:txBody>
                  <a:tcPr/>
                </a:tc>
                <a:tc>
                  <a:txBody>
                    <a:bodyPr/>
                    <a:lstStyle/>
                    <a:p>
                      <a:r>
                        <a:rPr lang="it-IT" sz="1600" dirty="0"/>
                        <a:t>❗ </a:t>
                      </a:r>
                      <a:r>
                        <a:rPr lang="it-IT" sz="1600" b="1" dirty="0"/>
                        <a:t>Da Mitigare</a:t>
                      </a:r>
                      <a:endParaRPr lang="it-IT" sz="1500" dirty="0"/>
                    </a:p>
                  </a:txBody>
                  <a:tcPr/>
                </a:tc>
                <a:tc>
                  <a:txBody>
                    <a:bodyPr/>
                    <a:lstStyle/>
                    <a:p>
                      <a:r>
                        <a:rPr lang="it-IT" sz="1500" b="1" dirty="0"/>
                        <a:t>Token </a:t>
                      </a:r>
                      <a:r>
                        <a:rPr lang="it-IT" sz="1500" b="1" dirty="0" err="1"/>
                        <a:t>Lifespan</a:t>
                      </a:r>
                      <a:r>
                        <a:rPr lang="it-IT" sz="1500" b="1" dirty="0"/>
                        <a:t> Policy:</a:t>
                      </a:r>
                      <a:r>
                        <a:rPr lang="it-IT" sz="1500" dirty="0"/>
                        <a:t> Configurazione aggressiva dei </a:t>
                      </a:r>
                      <a:r>
                        <a:rPr lang="it-IT" sz="1500" dirty="0" err="1"/>
                        <a:t>timeout</a:t>
                      </a:r>
                      <a:r>
                        <a:rPr lang="it-IT" sz="1500" dirty="0"/>
                        <a:t>: Access Token (5 min) e Refresh Token (15 min). </a:t>
                      </a:r>
                    </a:p>
                  </a:txBody>
                  <a:tcPr/>
                </a:tc>
                <a:extLst>
                  <a:ext uri="{0D108BD9-81ED-4DB2-BD59-A6C34878D82A}">
                    <a16:rowId xmlns:a16="http://schemas.microsoft.com/office/drawing/2014/main" val="3084087965"/>
                  </a:ext>
                </a:extLst>
              </a:tr>
              <a:tr h="685210">
                <a:tc>
                  <a:txBody>
                    <a:bodyPr/>
                    <a:lstStyle/>
                    <a:p>
                      <a:pPr algn="ctr"/>
                      <a:r>
                        <a:rPr lang="it-IT" sz="1500" dirty="0"/>
                        <a:t>POSTGRES</a:t>
                      </a:r>
                    </a:p>
                  </a:txBody>
                  <a:tcPr/>
                </a:tc>
                <a:tc>
                  <a:txBody>
                    <a:bodyPr/>
                    <a:lstStyle/>
                    <a:p>
                      <a:r>
                        <a:rPr lang="it-IT" sz="1500" b="1" dirty="0" err="1"/>
                        <a:t>Weak</a:t>
                      </a:r>
                      <a:r>
                        <a:rPr lang="it-IT" sz="1500" b="1" dirty="0"/>
                        <a:t> Authentication:</a:t>
                      </a:r>
                      <a:r>
                        <a:rPr lang="it-IT" sz="1500" dirty="0"/>
                        <a:t> Accesso non autorizzato tramite credenziali deboli o gestione permessi povera.</a:t>
                      </a:r>
                    </a:p>
                  </a:txBody>
                  <a:tcPr/>
                </a:tc>
                <a:tc>
                  <a:txBody>
                    <a:bodyPr/>
                    <a:lstStyle/>
                    <a:p>
                      <a:r>
                        <a:rPr lang="it-IT" sz="1500" dirty="0"/>
                        <a:t>✅ </a:t>
                      </a:r>
                      <a:r>
                        <a:rPr lang="it-IT" sz="1500" b="1" dirty="0"/>
                        <a:t>Mitigato by design</a:t>
                      </a:r>
                      <a:endParaRPr lang="it-IT" sz="1500" dirty="0"/>
                    </a:p>
                  </a:txBody>
                  <a:tcPr/>
                </a:tc>
                <a:tc>
                  <a:txBody>
                    <a:bodyPr/>
                    <a:lstStyle/>
                    <a:p>
                      <a:r>
                        <a:rPr lang="it-IT" sz="1500" b="1" dirty="0" err="1"/>
                        <a:t>Centralized</a:t>
                      </a:r>
                      <a:r>
                        <a:rPr lang="it-IT" sz="1500" b="1" dirty="0"/>
                        <a:t> </a:t>
                      </a:r>
                      <a:r>
                        <a:rPr lang="it-IT" sz="1500" b="1" dirty="0" err="1"/>
                        <a:t>Auth</a:t>
                      </a:r>
                      <a:r>
                        <a:rPr lang="it-IT" sz="1500" b="1" dirty="0"/>
                        <a:t> (</a:t>
                      </a:r>
                      <a:r>
                        <a:rPr lang="it-IT" sz="1500" b="1" dirty="0" err="1"/>
                        <a:t>Vault</a:t>
                      </a:r>
                      <a:r>
                        <a:rPr lang="it-IT" sz="1500" b="1" dirty="0"/>
                        <a:t>):</a:t>
                      </a:r>
                      <a:r>
                        <a:rPr lang="it-IT" sz="1500" dirty="0"/>
                        <a:t> Invece di </a:t>
                      </a:r>
                      <a:r>
                        <a:rPr lang="it-IT" sz="1500" dirty="0" err="1"/>
                        <a:t>auth</a:t>
                      </a:r>
                      <a:r>
                        <a:rPr lang="it-IT" sz="1500" dirty="0"/>
                        <a:t> statica, si utilizza l'iniezione dinamica dei segreti via </a:t>
                      </a:r>
                      <a:r>
                        <a:rPr lang="it-IT" sz="1500" dirty="0" err="1"/>
                        <a:t>Vault</a:t>
                      </a:r>
                      <a:r>
                        <a:rPr lang="it-IT" sz="1500" dirty="0"/>
                        <a:t>. L'RBAC è delegato al livello applicativo (Spring Security) per centralizzare la gestione identità.</a:t>
                      </a:r>
                    </a:p>
                  </a:txBody>
                  <a:tcPr/>
                </a:tc>
                <a:extLst>
                  <a:ext uri="{0D108BD9-81ED-4DB2-BD59-A6C34878D82A}">
                    <a16:rowId xmlns:a16="http://schemas.microsoft.com/office/drawing/2014/main" val="2219083144"/>
                  </a:ext>
                </a:extLst>
              </a:tr>
              <a:tr h="684428">
                <a:tc>
                  <a:txBody>
                    <a:bodyPr/>
                    <a:lstStyle/>
                    <a:p>
                      <a:pPr algn="ctr"/>
                      <a:r>
                        <a:rPr lang="it-IT" sz="1500" dirty="0"/>
                        <a:t>SPRING</a:t>
                      </a:r>
                    </a:p>
                  </a:txBody>
                  <a:tcPr/>
                </a:tc>
                <a:tc>
                  <a:txBody>
                    <a:bodyPr/>
                    <a:lstStyle/>
                    <a:p>
                      <a:r>
                        <a:rPr lang="it-IT" sz="1500" b="1" dirty="0"/>
                        <a:t>Session </a:t>
                      </a:r>
                      <a:r>
                        <a:rPr lang="it-IT" sz="1500" b="1" dirty="0" err="1"/>
                        <a:t>Hijacking</a:t>
                      </a:r>
                      <a:r>
                        <a:rPr lang="it-IT" sz="1500" b="1" dirty="0"/>
                        <a:t>/</a:t>
                      </a:r>
                      <a:r>
                        <a:rPr lang="it-IT" sz="1500" b="1" dirty="0" err="1"/>
                        <a:t>Fixation</a:t>
                      </a:r>
                      <a:r>
                        <a:rPr lang="it-IT" sz="1500" b="1" dirty="0"/>
                        <a:t>:</a:t>
                      </a:r>
                      <a:r>
                        <a:rPr lang="it-IT" sz="1500" dirty="0"/>
                        <a:t> Riutilizzo di session ID o cookie non protetti per impersonare l'utente.</a:t>
                      </a:r>
                    </a:p>
                  </a:txBody>
                  <a:tcPr/>
                </a:tc>
                <a:tc>
                  <a:txBody>
                    <a:bodyPr/>
                    <a:lstStyle/>
                    <a:p>
                      <a:r>
                        <a:rPr lang="it-IT" sz="1600" dirty="0"/>
                        <a:t>❗ </a:t>
                      </a:r>
                      <a:r>
                        <a:rPr lang="it-IT" sz="1600" b="1" dirty="0"/>
                        <a:t>Da Mitigare</a:t>
                      </a:r>
                      <a:endParaRPr lang="it-IT" sz="1500" dirty="0"/>
                    </a:p>
                  </a:txBody>
                  <a:tcPr/>
                </a:tc>
                <a:tc>
                  <a:txBody>
                    <a:bodyPr/>
                    <a:lstStyle/>
                    <a:p>
                      <a:r>
                        <a:rPr lang="it-IT" sz="1500" b="1" dirty="0"/>
                        <a:t>Session Management:</a:t>
                      </a:r>
                      <a:r>
                        <a:rPr lang="it-IT" sz="1500" dirty="0"/>
                        <a:t> Configurazione Spring Security con </a:t>
                      </a:r>
                      <a:r>
                        <a:rPr lang="it-IT" sz="1500" b="0" i="0" u="none" strike="noStrike" cap="none" dirty="0">
                          <a:solidFill>
                            <a:schemeClr val="dk1"/>
                          </a:solidFill>
                          <a:latin typeface="+mn-lt"/>
                          <a:ea typeface="+mn-ea"/>
                          <a:cs typeface="+mn-cs"/>
                          <a:sym typeface="Arial"/>
                        </a:rPr>
                        <a:t>.</a:t>
                      </a:r>
                      <a:r>
                        <a:rPr lang="it-IT" sz="1500" b="0" i="0" u="none" strike="noStrike" cap="none" dirty="0" err="1">
                          <a:solidFill>
                            <a:schemeClr val="dk1"/>
                          </a:solidFill>
                          <a:latin typeface="+mn-lt"/>
                          <a:ea typeface="+mn-ea"/>
                          <a:cs typeface="+mn-cs"/>
                          <a:sym typeface="Arial"/>
                        </a:rPr>
                        <a:t>sessionFixation</a:t>
                      </a:r>
                      <a:r>
                        <a:rPr lang="it-IT" sz="1500" b="0" i="0" u="none" strike="noStrike" cap="none" dirty="0">
                          <a:solidFill>
                            <a:schemeClr val="dk1"/>
                          </a:solidFill>
                          <a:latin typeface="+mn-lt"/>
                          <a:ea typeface="+mn-ea"/>
                          <a:cs typeface="+mn-cs"/>
                          <a:sym typeface="Arial"/>
                        </a:rPr>
                        <a:t>().</a:t>
                      </a:r>
                      <a:r>
                        <a:rPr lang="it-IT" sz="1500" b="0" i="0" u="none" strike="noStrike" cap="none" dirty="0" err="1">
                          <a:solidFill>
                            <a:schemeClr val="dk1"/>
                          </a:solidFill>
                          <a:latin typeface="+mn-lt"/>
                          <a:ea typeface="+mn-ea"/>
                          <a:cs typeface="+mn-cs"/>
                          <a:sym typeface="Arial"/>
                        </a:rPr>
                        <a:t>migrateSession</a:t>
                      </a:r>
                      <a:r>
                        <a:rPr lang="it-IT" sz="1500" b="0" i="0" u="none" strike="noStrike" cap="none" dirty="0">
                          <a:solidFill>
                            <a:schemeClr val="dk1"/>
                          </a:solidFill>
                          <a:latin typeface="+mn-lt"/>
                          <a:ea typeface="+mn-ea"/>
                          <a:cs typeface="+mn-cs"/>
                          <a:sym typeface="Arial"/>
                        </a:rPr>
                        <a:t>()</a:t>
                      </a:r>
                      <a:r>
                        <a:rPr lang="it-IT" sz="1500" dirty="0"/>
                        <a:t>, </a:t>
                      </a:r>
                      <a:r>
                        <a:rPr lang="it-IT" sz="1500" b="0" i="0" u="none" strike="noStrike" cap="none" dirty="0" err="1">
                          <a:solidFill>
                            <a:schemeClr val="dk1"/>
                          </a:solidFill>
                          <a:latin typeface="+mn-lt"/>
                          <a:ea typeface="+mn-ea"/>
                          <a:cs typeface="+mn-cs"/>
                          <a:sym typeface="Arial"/>
                        </a:rPr>
                        <a:t>SessionCreationPolicy.IF_REQUIRED</a:t>
                      </a:r>
                      <a:r>
                        <a:rPr lang="it-IT" sz="1500" dirty="0"/>
                        <a:t> e flag </a:t>
                      </a:r>
                      <a:r>
                        <a:rPr lang="it-IT" sz="1500" b="0" i="0" u="none" strike="noStrike" cap="none" dirty="0" err="1">
                          <a:solidFill>
                            <a:schemeClr val="dk1"/>
                          </a:solidFill>
                          <a:latin typeface="+mn-lt"/>
                          <a:ea typeface="+mn-ea"/>
                          <a:cs typeface="+mn-cs"/>
                          <a:sym typeface="Arial"/>
                        </a:rPr>
                        <a:t>HttpOnly</a:t>
                      </a:r>
                      <a:r>
                        <a:rPr lang="it-IT" sz="1500" dirty="0"/>
                        <a:t>/</a:t>
                      </a:r>
                      <a:r>
                        <a:rPr lang="it-IT" sz="1500" b="0" i="0" u="none" strike="noStrike" cap="none" dirty="0">
                          <a:solidFill>
                            <a:schemeClr val="dk1"/>
                          </a:solidFill>
                          <a:latin typeface="+mn-lt"/>
                          <a:ea typeface="+mn-ea"/>
                          <a:cs typeface="+mn-cs"/>
                          <a:sym typeface="Arial"/>
                        </a:rPr>
                        <a:t>Secure</a:t>
                      </a:r>
                      <a:r>
                        <a:rPr lang="it-IT" sz="1500" dirty="0"/>
                        <a:t> sui cookie nel </a:t>
                      </a:r>
                      <a:r>
                        <a:rPr lang="it-IT" sz="1500" b="0" i="0" u="none" strike="noStrike" cap="none" dirty="0" err="1">
                          <a:solidFill>
                            <a:schemeClr val="dk1"/>
                          </a:solidFill>
                          <a:latin typeface="+mn-lt"/>
                          <a:ea typeface="+mn-ea"/>
                          <a:cs typeface="+mn-cs"/>
                          <a:sym typeface="Arial"/>
                        </a:rPr>
                        <a:t>application.properties</a:t>
                      </a:r>
                      <a:r>
                        <a:rPr lang="it-IT" sz="1500" dirty="0"/>
                        <a:t>.</a:t>
                      </a:r>
                    </a:p>
                  </a:txBody>
                  <a:tcPr/>
                </a:tc>
                <a:extLst>
                  <a:ext uri="{0D108BD9-81ED-4DB2-BD59-A6C34878D82A}">
                    <a16:rowId xmlns:a16="http://schemas.microsoft.com/office/drawing/2014/main" val="3239803664"/>
                  </a:ext>
                </a:extLst>
              </a:tr>
            </a:tbl>
          </a:graphicData>
        </a:graphic>
      </p:graphicFrame>
    </p:spTree>
    <p:extLst>
      <p:ext uri="{BB962C8B-B14F-4D97-AF65-F5344CB8AC3E}">
        <p14:creationId xmlns:p14="http://schemas.microsoft.com/office/powerpoint/2010/main" val="3856972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04B4ECC-FAC0-E0AA-EEB7-8E0E1D58F353}"/>
              </a:ext>
            </a:extLst>
          </p:cNvPr>
          <p:cNvSpPr txBox="1"/>
          <p:nvPr/>
        </p:nvSpPr>
        <p:spPr>
          <a:xfrm>
            <a:off x="5175317" y="320511"/>
            <a:ext cx="1734530" cy="369332"/>
          </a:xfrm>
          <a:prstGeom prst="rect">
            <a:avLst/>
          </a:prstGeom>
          <a:noFill/>
        </p:spPr>
        <p:txBody>
          <a:bodyPr wrap="square" rtlCol="0">
            <a:spAutoFit/>
          </a:bodyPr>
          <a:lstStyle/>
          <a:p>
            <a:r>
              <a:rPr lang="it-IT" b="1" dirty="0"/>
              <a:t>TAMPERING</a:t>
            </a:r>
          </a:p>
        </p:txBody>
      </p:sp>
      <p:sp>
        <p:nvSpPr>
          <p:cNvPr id="5" name="CasellaDiTesto 4">
            <a:extLst>
              <a:ext uri="{FF2B5EF4-FFF2-40B4-BE49-F238E27FC236}">
                <a16:creationId xmlns:a16="http://schemas.microsoft.com/office/drawing/2014/main" id="{8A7B707C-6FB6-D19A-10AC-C3C9A424D679}"/>
              </a:ext>
            </a:extLst>
          </p:cNvPr>
          <p:cNvSpPr txBox="1"/>
          <p:nvPr/>
        </p:nvSpPr>
        <p:spPr>
          <a:xfrm>
            <a:off x="61275" y="599481"/>
            <a:ext cx="11962614" cy="923330"/>
          </a:xfrm>
          <a:prstGeom prst="rect">
            <a:avLst/>
          </a:prstGeom>
          <a:noFill/>
        </p:spPr>
        <p:txBody>
          <a:bodyPr wrap="square" rtlCol="0">
            <a:spAutoFit/>
          </a:bodyPr>
          <a:lstStyle/>
          <a:p>
            <a:r>
              <a:rPr lang="it-IT" dirty="0"/>
              <a:t>Il </a:t>
            </a:r>
            <a:r>
              <a:rPr lang="it-IT" b="1" dirty="0"/>
              <a:t>tampering</a:t>
            </a:r>
            <a:r>
              <a:rPr lang="it-IT" dirty="0"/>
              <a:t> è una minaccia alla sicurezza che consiste nella </a:t>
            </a:r>
            <a:r>
              <a:rPr lang="it-IT" b="1" dirty="0"/>
              <a:t>manipolazione non autorizzata di dati o sistemi</a:t>
            </a:r>
            <a:r>
              <a:rPr lang="it-IT" dirty="0"/>
              <a:t>, ad esempio alterando informazioni, file o comunicazioni per comprometterne l’integrità.</a:t>
            </a:r>
          </a:p>
          <a:p>
            <a:endParaRPr lang="it-IT" dirty="0"/>
          </a:p>
        </p:txBody>
      </p:sp>
      <p:graphicFrame>
        <p:nvGraphicFramePr>
          <p:cNvPr id="6" name="Tabella 5">
            <a:extLst>
              <a:ext uri="{FF2B5EF4-FFF2-40B4-BE49-F238E27FC236}">
                <a16:creationId xmlns:a16="http://schemas.microsoft.com/office/drawing/2014/main" id="{D5D42205-536A-FBEF-9BC5-5BB004A492B2}"/>
              </a:ext>
            </a:extLst>
          </p:cNvPr>
          <p:cNvGraphicFramePr>
            <a:graphicFrameLocks noGrp="1"/>
          </p:cNvGraphicFramePr>
          <p:nvPr>
            <p:extLst>
              <p:ext uri="{D42A27DB-BD31-4B8C-83A1-F6EECF244321}">
                <p14:modId xmlns:p14="http://schemas.microsoft.com/office/powerpoint/2010/main" val="2567569939"/>
              </p:ext>
            </p:extLst>
          </p:nvPr>
        </p:nvGraphicFramePr>
        <p:xfrm>
          <a:off x="114692" y="1231113"/>
          <a:ext cx="11962615" cy="5486400"/>
        </p:xfrm>
        <a:graphic>
          <a:graphicData uri="http://schemas.openxmlformats.org/drawingml/2006/table">
            <a:tbl>
              <a:tblPr firstRow="1" bandRow="1">
                <a:tableStyleId>{5C22544A-7EE6-4342-B048-85BDC9FD1C3A}</a:tableStyleId>
              </a:tblPr>
              <a:tblGrid>
                <a:gridCol w="1344007">
                  <a:extLst>
                    <a:ext uri="{9D8B030D-6E8A-4147-A177-3AD203B41FA5}">
                      <a16:colId xmlns:a16="http://schemas.microsoft.com/office/drawing/2014/main" val="1550272505"/>
                    </a:ext>
                  </a:extLst>
                </a:gridCol>
                <a:gridCol w="3526826">
                  <a:extLst>
                    <a:ext uri="{9D8B030D-6E8A-4147-A177-3AD203B41FA5}">
                      <a16:colId xmlns:a16="http://schemas.microsoft.com/office/drawing/2014/main" val="2310214870"/>
                    </a:ext>
                  </a:extLst>
                </a:gridCol>
                <a:gridCol w="1462409">
                  <a:extLst>
                    <a:ext uri="{9D8B030D-6E8A-4147-A177-3AD203B41FA5}">
                      <a16:colId xmlns:a16="http://schemas.microsoft.com/office/drawing/2014/main" val="2134901117"/>
                    </a:ext>
                  </a:extLst>
                </a:gridCol>
                <a:gridCol w="5629373">
                  <a:extLst>
                    <a:ext uri="{9D8B030D-6E8A-4147-A177-3AD203B41FA5}">
                      <a16:colId xmlns:a16="http://schemas.microsoft.com/office/drawing/2014/main" val="2410478409"/>
                    </a:ext>
                  </a:extLst>
                </a:gridCol>
              </a:tblGrid>
              <a:tr h="481140">
                <a:tc>
                  <a:txBody>
                    <a:bodyPr/>
                    <a:lstStyle/>
                    <a:p>
                      <a:pPr algn="ctr"/>
                      <a:r>
                        <a:rPr lang="it-IT" sz="1500" dirty="0"/>
                        <a:t>ASSET</a:t>
                      </a:r>
                    </a:p>
                  </a:txBody>
                  <a:tcPr/>
                </a:tc>
                <a:tc>
                  <a:txBody>
                    <a:bodyPr/>
                    <a:lstStyle/>
                    <a:p>
                      <a:pPr algn="ctr"/>
                      <a:r>
                        <a:rPr lang="it-IT" sz="1500" dirty="0"/>
                        <a:t>RISCHIO SPECIFICO</a:t>
                      </a:r>
                    </a:p>
                  </a:txBody>
                  <a:tcPr/>
                </a:tc>
                <a:tc>
                  <a:txBody>
                    <a:bodyPr/>
                    <a:lstStyle/>
                    <a:p>
                      <a:pPr algn="ctr"/>
                      <a:r>
                        <a:rPr lang="it-IT" sz="1500" dirty="0"/>
                        <a:t>STATO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500" dirty="0"/>
                        <a:t>DETTAGLIO MITIGAZIONE/GIUSTIFICAZIONE</a:t>
                      </a:r>
                    </a:p>
                    <a:p>
                      <a:endParaRPr lang="it-IT" sz="1500" dirty="0"/>
                    </a:p>
                  </a:txBody>
                  <a:tcPr/>
                </a:tc>
                <a:extLst>
                  <a:ext uri="{0D108BD9-81ED-4DB2-BD59-A6C34878D82A}">
                    <a16:rowId xmlns:a16="http://schemas.microsoft.com/office/drawing/2014/main" val="2410233617"/>
                  </a:ext>
                </a:extLst>
              </a:tr>
              <a:tr h="1082565">
                <a:tc>
                  <a:txBody>
                    <a:bodyPr/>
                    <a:lstStyle/>
                    <a:p>
                      <a:pPr algn="ctr"/>
                      <a:r>
                        <a:rPr lang="it-IT" sz="1500" dirty="0"/>
                        <a:t>APACHE</a:t>
                      </a:r>
                    </a:p>
                  </a:txBody>
                  <a:tcPr/>
                </a:tc>
                <a:tc>
                  <a:txBody>
                    <a:bodyPr/>
                    <a:lstStyle/>
                    <a:p>
                      <a:r>
                        <a:rPr lang="it-IT" sz="1500" b="1" dirty="0"/>
                        <a:t>Code/</a:t>
                      </a:r>
                      <a:r>
                        <a:rPr lang="it-IT" sz="1500" b="1" dirty="0" err="1"/>
                        <a:t>Config</a:t>
                      </a:r>
                      <a:r>
                        <a:rPr lang="it-IT" sz="1500" b="1" dirty="0"/>
                        <a:t> Tampering:</a:t>
                      </a:r>
                      <a:r>
                        <a:rPr lang="it-IT" sz="1500" dirty="0"/>
                        <a:t> Modifica non autorizzata di script CGI o file di configurazione (</a:t>
                      </a:r>
                      <a:r>
                        <a:rPr lang="it-IT" sz="1500" b="0" i="0" u="none" strike="noStrike" cap="none" dirty="0" err="1">
                          <a:solidFill>
                            <a:schemeClr val="dk1"/>
                          </a:solidFill>
                          <a:latin typeface="+mn-lt"/>
                          <a:ea typeface="+mn-ea"/>
                          <a:cs typeface="+mn-cs"/>
                          <a:sym typeface="Arial"/>
                        </a:rPr>
                        <a:t>ServerRoot</a:t>
                      </a:r>
                      <a:r>
                        <a:rPr lang="it-IT" sz="1500" dirty="0"/>
                        <a:t>) per alterare il comportamento del server.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500" dirty="0"/>
                        <a:t>✅ </a:t>
                      </a:r>
                      <a:r>
                        <a:rPr lang="it-IT" sz="1500" b="1" dirty="0"/>
                        <a:t>Mitigato by design</a:t>
                      </a:r>
                      <a:endParaRPr lang="it-IT" sz="1500" dirty="0"/>
                    </a:p>
                    <a:p>
                      <a:endParaRPr lang="it-IT" sz="1500" dirty="0"/>
                    </a:p>
                  </a:txBody>
                  <a:tcPr/>
                </a:tc>
                <a:tc>
                  <a:txBody>
                    <a:bodyPr/>
                    <a:lstStyle/>
                    <a:p>
                      <a:r>
                        <a:rPr lang="it-IT" sz="1500" b="1" dirty="0" err="1"/>
                        <a:t>Hardening</a:t>
                      </a:r>
                      <a:r>
                        <a:rPr lang="it-IT" sz="1500" b="1" dirty="0"/>
                        <a:t> &amp; </a:t>
                      </a:r>
                      <a:r>
                        <a:rPr lang="it-IT" sz="1500" b="1" dirty="0" err="1"/>
                        <a:t>Permissions</a:t>
                      </a:r>
                      <a:r>
                        <a:rPr lang="it-IT" sz="1500" b="1" dirty="0"/>
                        <a:t>:</a:t>
                      </a:r>
                      <a:endParaRPr lang="it-IT" sz="1500" dirty="0"/>
                    </a:p>
                    <a:p>
                      <a:r>
                        <a:rPr lang="it-IT" sz="1500" dirty="0"/>
                        <a:t>• </a:t>
                      </a:r>
                      <a:r>
                        <a:rPr lang="it-IT" sz="1500" b="1" dirty="0"/>
                        <a:t>Aggiornamenti:</a:t>
                      </a:r>
                      <a:r>
                        <a:rPr lang="it-IT" sz="1500" dirty="0"/>
                        <a:t> Inventario e patch automatica dei moduli.</a:t>
                      </a:r>
                    </a:p>
                    <a:p>
                      <a:r>
                        <a:rPr lang="it-IT" sz="1500" dirty="0"/>
                        <a:t>• </a:t>
                      </a:r>
                      <a:r>
                        <a:rPr lang="it-IT" sz="1500" b="1" dirty="0" err="1"/>
                        <a:t>Least</a:t>
                      </a:r>
                      <a:r>
                        <a:rPr lang="it-IT" sz="1500" b="1" dirty="0"/>
                        <a:t> </a:t>
                      </a:r>
                      <a:r>
                        <a:rPr lang="it-IT" sz="1500" b="1" dirty="0" err="1"/>
                        <a:t>Privilege</a:t>
                      </a:r>
                      <a:r>
                        <a:rPr lang="it-IT" sz="1500" b="1" dirty="0"/>
                        <a:t>:</a:t>
                      </a:r>
                      <a:r>
                        <a:rPr lang="it-IT" sz="1500" dirty="0"/>
                        <a:t> </a:t>
                      </a:r>
                      <a:r>
                        <a:rPr lang="it-IT" sz="1500" b="0" i="0" u="none" strike="noStrike" cap="none" dirty="0" err="1">
                          <a:solidFill>
                            <a:schemeClr val="dk1"/>
                          </a:solidFill>
                          <a:latin typeface="+mn-lt"/>
                          <a:ea typeface="+mn-ea"/>
                          <a:cs typeface="+mn-cs"/>
                          <a:sym typeface="Arial"/>
                        </a:rPr>
                        <a:t>ServerRoot</a:t>
                      </a:r>
                      <a:r>
                        <a:rPr lang="it-IT" sz="1500" dirty="0"/>
                        <a:t> di proprietà di </a:t>
                      </a:r>
                      <a:r>
                        <a:rPr lang="it-IT" sz="1500" b="0" i="0" u="none" strike="noStrike" cap="none" dirty="0">
                          <a:solidFill>
                            <a:schemeClr val="dk1"/>
                          </a:solidFill>
                          <a:latin typeface="+mn-lt"/>
                          <a:ea typeface="+mn-ea"/>
                          <a:cs typeface="+mn-cs"/>
                          <a:sym typeface="Arial"/>
                        </a:rPr>
                        <a:t>root</a:t>
                      </a:r>
                      <a:r>
                        <a:rPr lang="it-IT" sz="1500" dirty="0"/>
                        <a:t> con permessi </a:t>
                      </a:r>
                      <a:r>
                        <a:rPr lang="it-IT" sz="1500" b="0" i="0" u="none" strike="noStrike" cap="none" dirty="0">
                          <a:solidFill>
                            <a:schemeClr val="dk1"/>
                          </a:solidFill>
                          <a:latin typeface="+mn-lt"/>
                          <a:ea typeface="+mn-ea"/>
                          <a:cs typeface="+mn-cs"/>
                          <a:sym typeface="Arial"/>
                        </a:rPr>
                        <a:t>755</a:t>
                      </a:r>
                      <a:r>
                        <a:rPr lang="it-IT" sz="1500" dirty="0"/>
                        <a:t> (Write solo per admin).</a:t>
                      </a:r>
                    </a:p>
                    <a:p>
                      <a:endParaRPr lang="it-IT" sz="1500" dirty="0"/>
                    </a:p>
                  </a:txBody>
                  <a:tcPr/>
                </a:tc>
                <a:extLst>
                  <a:ext uri="{0D108BD9-81ED-4DB2-BD59-A6C34878D82A}">
                    <a16:rowId xmlns:a16="http://schemas.microsoft.com/office/drawing/2014/main" val="2658181637"/>
                  </a:ext>
                </a:extLst>
              </a:tr>
              <a:tr h="882090">
                <a:tc>
                  <a:txBody>
                    <a:bodyPr/>
                    <a:lstStyle/>
                    <a:p>
                      <a:pPr algn="ctr"/>
                      <a:r>
                        <a:rPr lang="it-IT" sz="1500" dirty="0"/>
                        <a:t>POSTGRES</a:t>
                      </a:r>
                    </a:p>
                  </a:txBody>
                  <a:tcPr/>
                </a:tc>
                <a:tc>
                  <a:txBody>
                    <a:bodyPr/>
                    <a:lstStyle/>
                    <a:p>
                      <a:r>
                        <a:rPr lang="it-IT" sz="1500" b="1" dirty="0"/>
                        <a:t>Software Exploitation:</a:t>
                      </a:r>
                      <a:r>
                        <a:rPr lang="it-IT" sz="1500" dirty="0"/>
                        <a:t> Sfruttamento di vulnerabilità note in versioni obsolete del database per corrompere i dati.</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500" dirty="0"/>
                        <a:t>✅ </a:t>
                      </a:r>
                      <a:r>
                        <a:rPr lang="it-IT" sz="1500" b="1" dirty="0"/>
                        <a:t>Mitigato by design</a:t>
                      </a:r>
                      <a:endParaRPr lang="it-IT" sz="1500" dirty="0"/>
                    </a:p>
                    <a:p>
                      <a:endParaRPr lang="it-IT" sz="1500" dirty="0"/>
                    </a:p>
                    <a:p>
                      <a:endParaRPr lang="it-IT" sz="1500" dirty="0"/>
                    </a:p>
                  </a:txBody>
                  <a:tcPr/>
                </a:tc>
                <a:tc>
                  <a:txBody>
                    <a:bodyPr/>
                    <a:lstStyle/>
                    <a:p>
                      <a:r>
                        <a:rPr lang="it-IT" sz="1500" dirty="0"/>
                        <a:t> </a:t>
                      </a:r>
                      <a:r>
                        <a:rPr lang="it-IT" sz="1500" b="1" dirty="0"/>
                        <a:t>Update:</a:t>
                      </a:r>
                      <a:r>
                        <a:rPr lang="it-IT" sz="1500" dirty="0"/>
                        <a:t> Adozione rigorosa dell'ultima versione stabile.</a:t>
                      </a:r>
                    </a:p>
                  </a:txBody>
                  <a:tcPr/>
                </a:tc>
                <a:extLst>
                  <a:ext uri="{0D108BD9-81ED-4DB2-BD59-A6C34878D82A}">
                    <a16:rowId xmlns:a16="http://schemas.microsoft.com/office/drawing/2014/main" val="4182206524"/>
                  </a:ext>
                </a:extLst>
              </a:tr>
              <a:tr h="938720">
                <a:tc>
                  <a:txBody>
                    <a:bodyPr/>
                    <a:lstStyle/>
                    <a:p>
                      <a:pPr algn="ctr"/>
                      <a:r>
                        <a:rPr lang="it-IT" sz="1500" dirty="0"/>
                        <a:t>SPRING</a:t>
                      </a:r>
                    </a:p>
                  </a:txBody>
                  <a:tcPr/>
                </a:tc>
                <a:tc>
                  <a:txBody>
                    <a:bodyPr/>
                    <a:lstStyle/>
                    <a:p>
                      <a:r>
                        <a:rPr lang="it-IT" sz="1500" b="1" dirty="0" err="1"/>
                        <a:t>Dependency</a:t>
                      </a:r>
                      <a:r>
                        <a:rPr lang="it-IT" sz="1500" b="1" dirty="0"/>
                        <a:t> </a:t>
                      </a:r>
                      <a:r>
                        <a:rPr lang="it-IT" sz="1500" b="1" dirty="0" err="1"/>
                        <a:t>Vulnerabilities</a:t>
                      </a:r>
                      <a:r>
                        <a:rPr lang="it-IT" sz="1500" b="1" dirty="0"/>
                        <a:t>:</a:t>
                      </a:r>
                      <a:r>
                        <a:rPr lang="it-IT" sz="1500" dirty="0"/>
                        <a:t> Iniezione di codice malevolo tramite dipendenze di terze parti obsolete o compromesse (Supply Chain Attack).</a:t>
                      </a:r>
                    </a:p>
                  </a:txBody>
                  <a:tcPr/>
                </a:tc>
                <a:tc>
                  <a:txBody>
                    <a:bodyPr/>
                    <a:lstStyle/>
                    <a:p>
                      <a:r>
                        <a:rPr lang="it-IT" sz="1500" dirty="0"/>
                        <a:t>❗ </a:t>
                      </a:r>
                      <a:r>
                        <a:rPr lang="it-IT" sz="1500" b="1" dirty="0"/>
                        <a:t>Da Mitigare</a:t>
                      </a:r>
                      <a:endParaRPr lang="it-IT" sz="1500" dirty="0"/>
                    </a:p>
                  </a:txBody>
                  <a:tcPr/>
                </a:tc>
                <a:tc>
                  <a:txBody>
                    <a:bodyPr/>
                    <a:lstStyle/>
                    <a:p>
                      <a:r>
                        <a:rPr lang="it-IT" sz="1500" dirty="0"/>
                        <a:t>•</a:t>
                      </a:r>
                      <a:r>
                        <a:rPr lang="it-IT" sz="1500" b="1" dirty="0"/>
                        <a:t>OWASP </a:t>
                      </a:r>
                      <a:r>
                        <a:rPr lang="it-IT" sz="1500" b="1" dirty="0" err="1"/>
                        <a:t>Dependency</a:t>
                      </a:r>
                      <a:r>
                        <a:rPr lang="it-IT" sz="1500" b="1" dirty="0"/>
                        <a:t>-Check:</a:t>
                      </a:r>
                      <a:r>
                        <a:rPr lang="it-IT" sz="1500" dirty="0"/>
                        <a:t> Integrazione del plugin nel ciclo di build (Maven).</a:t>
                      </a:r>
                    </a:p>
                  </a:txBody>
                  <a:tcPr/>
                </a:tc>
                <a:extLst>
                  <a:ext uri="{0D108BD9-81ED-4DB2-BD59-A6C34878D82A}">
                    <a16:rowId xmlns:a16="http://schemas.microsoft.com/office/drawing/2014/main" val="1756104997"/>
                  </a:ext>
                </a:extLst>
              </a:tr>
              <a:tr h="1483515">
                <a:tc>
                  <a:txBody>
                    <a:bodyPr/>
                    <a:lstStyle/>
                    <a:p>
                      <a:pPr algn="ctr"/>
                      <a:r>
                        <a:rPr lang="it-IT" sz="1500" dirty="0"/>
                        <a:t>SPRING</a:t>
                      </a:r>
                    </a:p>
                  </a:txBody>
                  <a:tcPr/>
                </a:tc>
                <a:tc>
                  <a:txBody>
                    <a:bodyPr/>
                    <a:lstStyle/>
                    <a:p>
                      <a:r>
                        <a:rPr lang="it-IT" sz="1500" b="1" dirty="0"/>
                        <a:t>CSRF Attacks:</a:t>
                      </a:r>
                      <a:r>
                        <a:rPr lang="it-IT" sz="1500" dirty="0"/>
                        <a:t> Modifica stato applicazione all'insaputa dell'utente tramite richieste contraffatte.</a:t>
                      </a:r>
                    </a:p>
                  </a:txBody>
                  <a:tcPr/>
                </a:tc>
                <a:tc>
                  <a:txBody>
                    <a:bodyPr/>
                    <a:lstStyle/>
                    <a:p>
                      <a:r>
                        <a:rPr lang="it-IT" sz="1500" dirty="0"/>
                        <a:t>❗ </a:t>
                      </a:r>
                      <a:r>
                        <a:rPr lang="it-IT" sz="1500" b="1" dirty="0"/>
                        <a:t>Da Mitigare</a:t>
                      </a:r>
                      <a:endParaRPr lang="it-IT" sz="1500" dirty="0"/>
                    </a:p>
                  </a:txBody>
                  <a:tcPr/>
                </a:tc>
                <a:tc>
                  <a:txBody>
                    <a:bodyPr/>
                    <a:lstStyle/>
                    <a:p>
                      <a:r>
                        <a:rPr lang="it-IT" sz="1500" b="1" dirty="0"/>
                        <a:t>CSRF </a:t>
                      </a:r>
                      <a:r>
                        <a:rPr lang="it-IT" sz="1500" b="1" dirty="0" err="1"/>
                        <a:t>Protection</a:t>
                      </a:r>
                      <a:r>
                        <a:rPr lang="it-IT" sz="1500" b="1" dirty="0"/>
                        <a:t>:</a:t>
                      </a:r>
                      <a:endParaRPr lang="it-IT" sz="1500" dirty="0"/>
                    </a:p>
                    <a:p>
                      <a:r>
                        <a:rPr lang="it-IT" sz="1500" dirty="0"/>
                        <a:t>• </a:t>
                      </a:r>
                      <a:r>
                        <a:rPr lang="it-IT" sz="1500" b="1" dirty="0"/>
                        <a:t>Enablement:</a:t>
                      </a:r>
                      <a:r>
                        <a:rPr lang="it-IT" sz="1500" dirty="0"/>
                        <a:t> Protezione attiva di default per verbi di stato (POST/PUT/DELETE).</a:t>
                      </a:r>
                    </a:p>
                    <a:p>
                      <a:r>
                        <a:rPr lang="it-IT" sz="1500" dirty="0"/>
                        <a:t>• </a:t>
                      </a:r>
                      <a:r>
                        <a:rPr lang="it-IT" sz="1500" b="1" dirty="0"/>
                        <a:t>Repository:</a:t>
                      </a:r>
                      <a:r>
                        <a:rPr lang="it-IT" sz="1500" dirty="0"/>
                        <a:t> Configurazione di </a:t>
                      </a:r>
                      <a:r>
                        <a:rPr lang="it-IT" sz="1500" b="0" i="0" u="none" strike="noStrike" cap="none" dirty="0" err="1">
                          <a:solidFill>
                            <a:schemeClr val="dk1"/>
                          </a:solidFill>
                          <a:latin typeface="+mn-lt"/>
                          <a:ea typeface="+mn-ea"/>
                          <a:cs typeface="+mn-cs"/>
                          <a:sym typeface="Arial"/>
                        </a:rPr>
                        <a:t>CookieCsrfTokenRepository</a:t>
                      </a:r>
                      <a:r>
                        <a:rPr lang="it-IT" sz="1500" dirty="0"/>
                        <a:t> con flag </a:t>
                      </a:r>
                      <a:r>
                        <a:rPr lang="it-IT" sz="1500" b="0" i="0" u="none" strike="noStrike" cap="none" dirty="0" err="1">
                          <a:solidFill>
                            <a:schemeClr val="dk1"/>
                          </a:solidFill>
                          <a:latin typeface="+mn-lt"/>
                          <a:ea typeface="+mn-ea"/>
                          <a:cs typeface="+mn-cs"/>
                          <a:sym typeface="Arial"/>
                        </a:rPr>
                        <a:t>HttpOnly</a:t>
                      </a:r>
                      <a:r>
                        <a:rPr lang="it-IT" sz="1500" b="0" i="0" u="none" strike="noStrike" cap="none" dirty="0">
                          <a:solidFill>
                            <a:schemeClr val="dk1"/>
                          </a:solidFill>
                          <a:latin typeface="+mn-lt"/>
                          <a:ea typeface="+mn-ea"/>
                          <a:cs typeface="+mn-cs"/>
                          <a:sym typeface="Arial"/>
                        </a:rPr>
                        <a:t>=false</a:t>
                      </a:r>
                      <a:r>
                        <a:rPr lang="it-IT" sz="1500" dirty="0"/>
                        <a:t> (per client SPA) e validazione token server-side.</a:t>
                      </a:r>
                    </a:p>
                    <a:p>
                      <a:endParaRPr lang="it-IT" sz="1500" dirty="0"/>
                    </a:p>
                  </a:txBody>
                  <a:tcPr/>
                </a:tc>
                <a:extLst>
                  <a:ext uri="{0D108BD9-81ED-4DB2-BD59-A6C34878D82A}">
                    <a16:rowId xmlns:a16="http://schemas.microsoft.com/office/drawing/2014/main" val="2280504487"/>
                  </a:ext>
                </a:extLst>
              </a:tr>
            </a:tbl>
          </a:graphicData>
        </a:graphic>
      </p:graphicFrame>
    </p:spTree>
    <p:extLst>
      <p:ext uri="{BB962C8B-B14F-4D97-AF65-F5344CB8AC3E}">
        <p14:creationId xmlns:p14="http://schemas.microsoft.com/office/powerpoint/2010/main" val="20924997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228ADDBF-EF16-BBA9-A424-F026FE2A7D0B}"/>
              </a:ext>
            </a:extLst>
          </p:cNvPr>
          <p:cNvSpPr>
            <a:spLocks noGrp="1"/>
          </p:cNvSpPr>
          <p:nvPr>
            <p:ph type="subTitle" idx="1"/>
          </p:nvPr>
        </p:nvSpPr>
        <p:spPr>
          <a:xfrm>
            <a:off x="4455682" y="311737"/>
            <a:ext cx="2746396" cy="310432"/>
          </a:xfrm>
        </p:spPr>
        <p:txBody>
          <a:bodyPr/>
          <a:lstStyle/>
          <a:p>
            <a:r>
              <a:rPr lang="it-IT" sz="1800" b="1" dirty="0"/>
              <a:t>REPUDATION</a:t>
            </a:r>
          </a:p>
        </p:txBody>
      </p:sp>
      <p:sp>
        <p:nvSpPr>
          <p:cNvPr id="4" name="CasellaDiTesto 3">
            <a:extLst>
              <a:ext uri="{FF2B5EF4-FFF2-40B4-BE49-F238E27FC236}">
                <a16:creationId xmlns:a16="http://schemas.microsoft.com/office/drawing/2014/main" id="{58B24405-26E8-D29B-41F6-3A55234CD5DB}"/>
              </a:ext>
            </a:extLst>
          </p:cNvPr>
          <p:cNvSpPr txBox="1"/>
          <p:nvPr/>
        </p:nvSpPr>
        <p:spPr>
          <a:xfrm>
            <a:off x="179109" y="622169"/>
            <a:ext cx="11764652" cy="923330"/>
          </a:xfrm>
          <a:prstGeom prst="rect">
            <a:avLst/>
          </a:prstGeom>
          <a:noFill/>
        </p:spPr>
        <p:txBody>
          <a:bodyPr wrap="square" rtlCol="0">
            <a:spAutoFit/>
          </a:bodyPr>
          <a:lstStyle/>
          <a:p>
            <a:r>
              <a:rPr lang="it-IT" dirty="0"/>
              <a:t>La </a:t>
            </a:r>
            <a:r>
              <a:rPr lang="it-IT" b="1" dirty="0" err="1"/>
              <a:t>repudiation</a:t>
            </a:r>
            <a:r>
              <a:rPr lang="it-IT" dirty="0"/>
              <a:t> è una minaccia in cui un utente può </a:t>
            </a:r>
            <a:r>
              <a:rPr lang="it-IT" b="1" dirty="0"/>
              <a:t>negare di aver compiuto un’azione</a:t>
            </a:r>
            <a:r>
              <a:rPr lang="it-IT" dirty="0"/>
              <a:t> (come una transazione o una modifica) perché il sistema non dispone di prove o tracciamenti adeguati.</a:t>
            </a:r>
          </a:p>
          <a:p>
            <a:endParaRPr lang="it-IT" dirty="0"/>
          </a:p>
        </p:txBody>
      </p:sp>
      <p:graphicFrame>
        <p:nvGraphicFramePr>
          <p:cNvPr id="5" name="Tabella 4">
            <a:extLst>
              <a:ext uri="{FF2B5EF4-FFF2-40B4-BE49-F238E27FC236}">
                <a16:creationId xmlns:a16="http://schemas.microsoft.com/office/drawing/2014/main" id="{8EF34BD5-5907-951B-A938-C092152DC8E3}"/>
              </a:ext>
            </a:extLst>
          </p:cNvPr>
          <p:cNvGraphicFramePr>
            <a:graphicFrameLocks noGrp="1"/>
          </p:cNvGraphicFramePr>
          <p:nvPr>
            <p:extLst>
              <p:ext uri="{D42A27DB-BD31-4B8C-83A1-F6EECF244321}">
                <p14:modId xmlns:p14="http://schemas.microsoft.com/office/powerpoint/2010/main" val="1168405381"/>
              </p:ext>
            </p:extLst>
          </p:nvPr>
        </p:nvGraphicFramePr>
        <p:xfrm>
          <a:off x="245097" y="1634066"/>
          <a:ext cx="11698665" cy="3703320"/>
        </p:xfrm>
        <a:graphic>
          <a:graphicData uri="http://schemas.openxmlformats.org/drawingml/2006/table">
            <a:tbl>
              <a:tblPr firstRow="1" bandRow="1">
                <a:tableStyleId>{5C22544A-7EE6-4342-B048-85BDC9FD1C3A}</a:tableStyleId>
              </a:tblPr>
              <a:tblGrid>
                <a:gridCol w="1437798">
                  <a:extLst>
                    <a:ext uri="{9D8B030D-6E8A-4147-A177-3AD203B41FA5}">
                      <a16:colId xmlns:a16="http://schemas.microsoft.com/office/drawing/2014/main" val="410920326"/>
                    </a:ext>
                  </a:extLst>
                </a:gridCol>
                <a:gridCol w="3430287">
                  <a:extLst>
                    <a:ext uri="{9D8B030D-6E8A-4147-A177-3AD203B41FA5}">
                      <a16:colId xmlns:a16="http://schemas.microsoft.com/office/drawing/2014/main" val="3832664862"/>
                    </a:ext>
                  </a:extLst>
                </a:gridCol>
                <a:gridCol w="3400293">
                  <a:extLst>
                    <a:ext uri="{9D8B030D-6E8A-4147-A177-3AD203B41FA5}">
                      <a16:colId xmlns:a16="http://schemas.microsoft.com/office/drawing/2014/main" val="1045632746"/>
                    </a:ext>
                  </a:extLst>
                </a:gridCol>
                <a:gridCol w="3430287">
                  <a:extLst>
                    <a:ext uri="{9D8B030D-6E8A-4147-A177-3AD203B41FA5}">
                      <a16:colId xmlns:a16="http://schemas.microsoft.com/office/drawing/2014/main" val="3643430233"/>
                    </a:ext>
                  </a:extLst>
                </a:gridCol>
              </a:tblGrid>
              <a:tr h="370840">
                <a:tc>
                  <a:txBody>
                    <a:bodyPr/>
                    <a:lstStyle/>
                    <a:p>
                      <a:pPr algn="ctr"/>
                      <a:r>
                        <a:rPr lang="it-IT" sz="1500" dirty="0"/>
                        <a:t>ASSET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500" dirty="0"/>
                        <a:t>RISCHIO SPECIFICO</a:t>
                      </a:r>
                    </a:p>
                    <a:p>
                      <a:endParaRPr lang="it-IT" sz="1500" dirty="0"/>
                    </a:p>
                  </a:txBody>
                  <a:tcPr/>
                </a:tc>
                <a:tc>
                  <a:txBody>
                    <a:bodyPr/>
                    <a:lstStyle/>
                    <a:p>
                      <a:pPr algn="ctr"/>
                      <a:r>
                        <a:rPr lang="it-IT" sz="1500" dirty="0"/>
                        <a:t>STATO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500" dirty="0"/>
                        <a:t>DETTAGLIO MITIGAZIONE/GIUSTIFICAZIONE</a:t>
                      </a:r>
                    </a:p>
                    <a:p>
                      <a:endParaRPr lang="it-IT" sz="1500" dirty="0"/>
                    </a:p>
                  </a:txBody>
                  <a:tcPr/>
                </a:tc>
                <a:extLst>
                  <a:ext uri="{0D108BD9-81ED-4DB2-BD59-A6C34878D82A}">
                    <a16:rowId xmlns:a16="http://schemas.microsoft.com/office/drawing/2014/main" val="1001005120"/>
                  </a:ext>
                </a:extLst>
              </a:tr>
              <a:tr h="370840">
                <a:tc>
                  <a:txBody>
                    <a:bodyPr/>
                    <a:lstStyle/>
                    <a:p>
                      <a:r>
                        <a:rPr lang="it-IT" sz="1500" dirty="0"/>
                        <a:t>APACHE</a:t>
                      </a:r>
                    </a:p>
                  </a:txBody>
                  <a:tcPr/>
                </a:tc>
                <a:tc>
                  <a:txBody>
                    <a:bodyPr/>
                    <a:lstStyle/>
                    <a:p>
                      <a:r>
                        <a:rPr lang="it-IT" sz="1500" b="1" dirty="0" err="1"/>
                        <a:t>Lack</a:t>
                      </a:r>
                      <a:r>
                        <a:rPr lang="it-IT" sz="1500" b="1" dirty="0"/>
                        <a:t> of </a:t>
                      </a:r>
                      <a:r>
                        <a:rPr lang="it-IT" sz="1500" b="1" dirty="0" err="1"/>
                        <a:t>Detectability</a:t>
                      </a:r>
                      <a:r>
                        <a:rPr lang="it-IT" sz="1500" b="1" dirty="0"/>
                        <a:t>:</a:t>
                      </a:r>
                      <a:r>
                        <a:rPr lang="it-IT" sz="1500" dirty="0"/>
                        <a:t> Assenza di prove forensi sufficienti per attribuire una richiesta HTTP a uno specifico attore o evento.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500" dirty="0"/>
                        <a:t>✅ </a:t>
                      </a:r>
                      <a:r>
                        <a:rPr lang="it-IT" sz="1500" b="1" dirty="0"/>
                        <a:t>Mitigato by design</a:t>
                      </a:r>
                      <a:endParaRPr lang="it-IT" sz="1500" dirty="0"/>
                    </a:p>
                    <a:p>
                      <a:endParaRPr lang="it-IT" sz="15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500" b="1" dirty="0"/>
                        <a:t>Access Logs:</a:t>
                      </a:r>
                      <a:r>
                        <a:rPr lang="it-IT" sz="1500" dirty="0"/>
                        <a:t> Abilitazione log dettagliati per tracciare ogni richiesta (IP, </a:t>
                      </a:r>
                      <a:r>
                        <a:rPr lang="it-IT" sz="1500" dirty="0" err="1"/>
                        <a:t>Timestamp</a:t>
                      </a:r>
                      <a:r>
                        <a:rPr lang="it-IT" sz="1500" dirty="0"/>
                        <a:t>, Resource).</a:t>
                      </a:r>
                    </a:p>
                    <a:p>
                      <a:endParaRPr lang="it-IT" sz="1500" dirty="0"/>
                    </a:p>
                  </a:txBody>
                  <a:tcPr/>
                </a:tc>
                <a:extLst>
                  <a:ext uri="{0D108BD9-81ED-4DB2-BD59-A6C34878D82A}">
                    <a16:rowId xmlns:a16="http://schemas.microsoft.com/office/drawing/2014/main" val="2980084460"/>
                  </a:ext>
                </a:extLst>
              </a:tr>
              <a:tr h="370840">
                <a:tc>
                  <a:txBody>
                    <a:bodyPr/>
                    <a:lstStyle/>
                    <a:p>
                      <a:r>
                        <a:rPr lang="it-IT" sz="1500" dirty="0"/>
                        <a:t>SPRING</a:t>
                      </a:r>
                    </a:p>
                  </a:txBody>
                  <a:tcPr/>
                </a:tc>
                <a:tc>
                  <a:txBody>
                    <a:bodyPr/>
                    <a:lstStyle/>
                    <a:p>
                      <a:r>
                        <a:rPr lang="it-IT" sz="1500" b="1" dirty="0" err="1"/>
                        <a:t>Insufficient</a:t>
                      </a:r>
                      <a:r>
                        <a:rPr lang="it-IT" sz="1500" b="1" dirty="0"/>
                        <a:t> Audit </a:t>
                      </a:r>
                      <a:r>
                        <a:rPr lang="it-IT" sz="1500" b="1" dirty="0" err="1"/>
                        <a:t>Trails</a:t>
                      </a:r>
                      <a:r>
                        <a:rPr lang="it-IT" sz="1500" b="1" dirty="0"/>
                        <a:t>:</a:t>
                      </a:r>
                      <a:r>
                        <a:rPr lang="it-IT" sz="1500" dirty="0"/>
                        <a:t> Impossibilità di determinare "chi ha cambiato cosa" sui dati personali o critici.</a:t>
                      </a:r>
                    </a:p>
                  </a:txBody>
                  <a:tcPr/>
                </a:tc>
                <a:tc>
                  <a:txBody>
                    <a:bodyPr/>
                    <a:lstStyle/>
                    <a:p>
                      <a:r>
                        <a:rPr lang="it-IT" sz="1500" dirty="0"/>
                        <a:t>❗ </a:t>
                      </a:r>
                      <a:r>
                        <a:rPr lang="it-IT" sz="1500" b="1" dirty="0"/>
                        <a:t>Da Mitigare</a:t>
                      </a:r>
                      <a:endParaRPr lang="it-IT" sz="1500" dirty="0"/>
                    </a:p>
                  </a:txBody>
                  <a:tcPr/>
                </a:tc>
                <a:tc>
                  <a:txBody>
                    <a:bodyPr/>
                    <a:lstStyle/>
                    <a:p>
                      <a:r>
                        <a:rPr lang="it-IT" sz="1500" b="1" dirty="0"/>
                        <a:t>Application Audit </a:t>
                      </a:r>
                      <a:r>
                        <a:rPr lang="it-IT" sz="1500" b="1" dirty="0" err="1"/>
                        <a:t>Logging</a:t>
                      </a:r>
                      <a:r>
                        <a:rPr lang="it-IT" sz="1500" b="1" dirty="0"/>
                        <a:t>:</a:t>
                      </a:r>
                      <a:endParaRPr lang="it-IT" sz="1500" dirty="0"/>
                    </a:p>
                    <a:p>
                      <a:r>
                        <a:rPr lang="it-IT" sz="1500" dirty="0"/>
                        <a:t>• </a:t>
                      </a:r>
                      <a:r>
                        <a:rPr lang="it-IT" sz="1500" b="1" dirty="0"/>
                        <a:t>Identity </a:t>
                      </a:r>
                      <a:r>
                        <a:rPr lang="it-IT" sz="1500" b="1" dirty="0" err="1"/>
                        <a:t>Context</a:t>
                      </a:r>
                      <a:r>
                        <a:rPr lang="it-IT" sz="1500" b="1" dirty="0"/>
                        <a:t>:</a:t>
                      </a:r>
                      <a:r>
                        <a:rPr lang="it-IT" sz="1500" dirty="0"/>
                        <a:t> Ogni log deve includere l'ID utente (dal token OIDC) per non-ripudiabilità.</a:t>
                      </a:r>
                    </a:p>
                    <a:p>
                      <a:r>
                        <a:rPr lang="it-IT" sz="1500" dirty="0"/>
                        <a:t>• </a:t>
                      </a:r>
                      <a:r>
                        <a:rPr lang="it-IT" sz="1500" b="1" dirty="0"/>
                        <a:t>Granularità:</a:t>
                      </a:r>
                      <a:r>
                        <a:rPr lang="it-IT" sz="1500" dirty="0"/>
                        <a:t> Tracciamento puntuale di accessi e modifiche ai dati (CRUD) sia per utenti standard che admin.</a:t>
                      </a:r>
                    </a:p>
                    <a:p>
                      <a:endParaRPr lang="it-IT" sz="1500" dirty="0"/>
                    </a:p>
                  </a:txBody>
                  <a:tcPr/>
                </a:tc>
                <a:extLst>
                  <a:ext uri="{0D108BD9-81ED-4DB2-BD59-A6C34878D82A}">
                    <a16:rowId xmlns:a16="http://schemas.microsoft.com/office/drawing/2014/main" val="1863887005"/>
                  </a:ext>
                </a:extLst>
              </a:tr>
            </a:tbl>
          </a:graphicData>
        </a:graphic>
      </p:graphicFrame>
    </p:spTree>
    <p:extLst>
      <p:ext uri="{BB962C8B-B14F-4D97-AF65-F5344CB8AC3E}">
        <p14:creationId xmlns:p14="http://schemas.microsoft.com/office/powerpoint/2010/main" val="933466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AB010ED7-3214-5ED7-50F4-F8195FEE99C7}"/>
              </a:ext>
            </a:extLst>
          </p:cNvPr>
          <p:cNvSpPr txBox="1"/>
          <p:nvPr/>
        </p:nvSpPr>
        <p:spPr>
          <a:xfrm>
            <a:off x="4345756" y="367645"/>
            <a:ext cx="3497345" cy="369332"/>
          </a:xfrm>
          <a:prstGeom prst="rect">
            <a:avLst/>
          </a:prstGeom>
          <a:noFill/>
        </p:spPr>
        <p:txBody>
          <a:bodyPr wrap="square" rtlCol="0">
            <a:spAutoFit/>
          </a:bodyPr>
          <a:lstStyle/>
          <a:p>
            <a:r>
              <a:rPr lang="it-IT" b="1" dirty="0"/>
              <a:t>INFORMATION DISCLOSURE </a:t>
            </a:r>
          </a:p>
        </p:txBody>
      </p:sp>
      <p:sp>
        <p:nvSpPr>
          <p:cNvPr id="7" name="CasellaDiTesto 6">
            <a:extLst>
              <a:ext uri="{FF2B5EF4-FFF2-40B4-BE49-F238E27FC236}">
                <a16:creationId xmlns:a16="http://schemas.microsoft.com/office/drawing/2014/main" id="{E29EC0E4-FA4C-BE0D-B6A7-9C1163509C80}"/>
              </a:ext>
            </a:extLst>
          </p:cNvPr>
          <p:cNvSpPr txBox="1"/>
          <p:nvPr/>
        </p:nvSpPr>
        <p:spPr>
          <a:xfrm>
            <a:off x="138259" y="644644"/>
            <a:ext cx="11915481" cy="923330"/>
          </a:xfrm>
          <a:prstGeom prst="rect">
            <a:avLst/>
          </a:prstGeom>
          <a:noFill/>
        </p:spPr>
        <p:txBody>
          <a:bodyPr wrap="square" rtlCol="0">
            <a:spAutoFit/>
          </a:bodyPr>
          <a:lstStyle/>
          <a:p>
            <a:r>
              <a:rPr lang="it-IT" dirty="0"/>
              <a:t>L’</a:t>
            </a:r>
            <a:r>
              <a:rPr lang="it-IT" b="1" dirty="0"/>
              <a:t>information disclosure</a:t>
            </a:r>
            <a:r>
              <a:rPr lang="it-IT" dirty="0"/>
              <a:t> è una minaccia alla sicurezza che comporta la </a:t>
            </a:r>
            <a:r>
              <a:rPr lang="it-IT" b="1" dirty="0"/>
              <a:t>divulgazione non autorizzata di informazioni sensibili</a:t>
            </a:r>
            <a:r>
              <a:rPr lang="it-IT" dirty="0"/>
              <a:t>, come dati personali o riservati, a soggetti non autorizzati.</a:t>
            </a:r>
          </a:p>
          <a:p>
            <a:endParaRPr lang="it-IT" dirty="0"/>
          </a:p>
        </p:txBody>
      </p:sp>
      <p:graphicFrame>
        <p:nvGraphicFramePr>
          <p:cNvPr id="8" name="Tabella 7">
            <a:extLst>
              <a:ext uri="{FF2B5EF4-FFF2-40B4-BE49-F238E27FC236}">
                <a16:creationId xmlns:a16="http://schemas.microsoft.com/office/drawing/2014/main" id="{BC9F894D-7C58-DF70-4A2C-C4B5BC3AD721}"/>
              </a:ext>
            </a:extLst>
          </p:cNvPr>
          <p:cNvGraphicFramePr>
            <a:graphicFrameLocks noGrp="1"/>
          </p:cNvGraphicFramePr>
          <p:nvPr>
            <p:extLst>
              <p:ext uri="{D42A27DB-BD31-4B8C-83A1-F6EECF244321}">
                <p14:modId xmlns:p14="http://schemas.microsoft.com/office/powerpoint/2010/main" val="369207835"/>
              </p:ext>
            </p:extLst>
          </p:nvPr>
        </p:nvGraphicFramePr>
        <p:xfrm>
          <a:off x="138258" y="1360688"/>
          <a:ext cx="11984612" cy="4724400"/>
        </p:xfrm>
        <a:graphic>
          <a:graphicData uri="http://schemas.openxmlformats.org/drawingml/2006/table">
            <a:tbl>
              <a:tblPr firstRow="1" bandRow="1">
                <a:tableStyleId>{5C22544A-7EE6-4342-B048-85BDC9FD1C3A}</a:tableStyleId>
              </a:tblPr>
              <a:tblGrid>
                <a:gridCol w="1718822">
                  <a:extLst>
                    <a:ext uri="{9D8B030D-6E8A-4147-A177-3AD203B41FA5}">
                      <a16:colId xmlns:a16="http://schemas.microsoft.com/office/drawing/2014/main" val="2691353968"/>
                    </a:ext>
                  </a:extLst>
                </a:gridCol>
                <a:gridCol w="2846895">
                  <a:extLst>
                    <a:ext uri="{9D8B030D-6E8A-4147-A177-3AD203B41FA5}">
                      <a16:colId xmlns:a16="http://schemas.microsoft.com/office/drawing/2014/main" val="2293751342"/>
                    </a:ext>
                  </a:extLst>
                </a:gridCol>
                <a:gridCol w="1206631">
                  <a:extLst>
                    <a:ext uri="{9D8B030D-6E8A-4147-A177-3AD203B41FA5}">
                      <a16:colId xmlns:a16="http://schemas.microsoft.com/office/drawing/2014/main" val="3313071839"/>
                    </a:ext>
                  </a:extLst>
                </a:gridCol>
                <a:gridCol w="6212264">
                  <a:extLst>
                    <a:ext uri="{9D8B030D-6E8A-4147-A177-3AD203B41FA5}">
                      <a16:colId xmlns:a16="http://schemas.microsoft.com/office/drawing/2014/main" val="1845662331"/>
                    </a:ext>
                  </a:extLst>
                </a:gridCol>
              </a:tblGrid>
              <a:tr h="231173">
                <a:tc>
                  <a:txBody>
                    <a:bodyPr/>
                    <a:lstStyle/>
                    <a:p>
                      <a:pPr algn="ctr"/>
                      <a:r>
                        <a:rPr lang="it-IT" sz="1400" dirty="0"/>
                        <a:t>ASSET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RISCHIO SPECIFICO</a:t>
                      </a:r>
                    </a:p>
                    <a:p>
                      <a:endParaRPr lang="it-IT" sz="1400" dirty="0"/>
                    </a:p>
                  </a:txBody>
                  <a:tcPr/>
                </a:tc>
                <a:tc>
                  <a:txBody>
                    <a:bodyPr/>
                    <a:lstStyle/>
                    <a:p>
                      <a:r>
                        <a:rPr lang="it-IT" sz="1400" dirty="0"/>
                        <a:t>STATO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DETTAGLIO MITIGAZIONE/GIUSTIFICAZIONE</a:t>
                      </a:r>
                    </a:p>
                    <a:p>
                      <a:endParaRPr lang="it-IT" sz="1400" dirty="0"/>
                    </a:p>
                  </a:txBody>
                  <a:tcPr/>
                </a:tc>
                <a:extLst>
                  <a:ext uri="{0D108BD9-81ED-4DB2-BD59-A6C34878D82A}">
                    <a16:rowId xmlns:a16="http://schemas.microsoft.com/office/drawing/2014/main" val="96685065"/>
                  </a:ext>
                </a:extLst>
              </a:tr>
              <a:tr h="370840">
                <a:tc>
                  <a:txBody>
                    <a:bodyPr/>
                    <a:lstStyle/>
                    <a:p>
                      <a:r>
                        <a:rPr lang="it-IT" sz="1400" dirty="0"/>
                        <a:t>KEYCLOAK</a:t>
                      </a:r>
                    </a:p>
                  </a:txBody>
                  <a:tcPr/>
                </a:tc>
                <a:tc>
                  <a:txBody>
                    <a:bodyPr/>
                    <a:lstStyle/>
                    <a:p>
                      <a:r>
                        <a:rPr lang="it-IT" sz="1400" b="1" dirty="0" err="1"/>
                        <a:t>Weak</a:t>
                      </a:r>
                      <a:r>
                        <a:rPr lang="it-IT" sz="1400" b="1" dirty="0"/>
                        <a:t> Password </a:t>
                      </a:r>
                      <a:r>
                        <a:rPr lang="it-IT" sz="1400" b="1" dirty="0" err="1"/>
                        <a:t>Hashing</a:t>
                      </a:r>
                      <a:r>
                        <a:rPr lang="it-IT" sz="1400" b="1" dirty="0"/>
                        <a:t>:</a:t>
                      </a:r>
                      <a:r>
                        <a:rPr lang="it-IT" sz="1400" dirty="0"/>
                        <a:t> Algoritmi di </a:t>
                      </a:r>
                      <a:r>
                        <a:rPr lang="it-IT" sz="1400" dirty="0" err="1"/>
                        <a:t>hash</a:t>
                      </a:r>
                      <a:r>
                        <a:rPr lang="it-IT" sz="1400" dirty="0"/>
                        <a:t> veloci permettono il cracking offline del database credenziali.</a:t>
                      </a:r>
                    </a:p>
                  </a:txBody>
                  <a:tcPr/>
                </a:tc>
                <a:tc>
                  <a:txBody>
                    <a:bodyPr/>
                    <a:lstStyle/>
                    <a:p>
                      <a:r>
                        <a:rPr lang="it-IT" sz="1400" dirty="0"/>
                        <a:t>❗ </a:t>
                      </a:r>
                      <a:r>
                        <a:rPr lang="it-IT" sz="1400" b="1" dirty="0"/>
                        <a:t>Da Mitigare</a:t>
                      </a:r>
                      <a:endParaRPr lang="it-IT" sz="1400" dirty="0"/>
                    </a:p>
                  </a:txBody>
                  <a:tcPr/>
                </a:tc>
                <a:tc>
                  <a:txBody>
                    <a:bodyPr/>
                    <a:lstStyle/>
                    <a:p>
                      <a:r>
                        <a:rPr lang="it-IT" sz="1400" b="1" dirty="0" err="1"/>
                        <a:t>Hashing</a:t>
                      </a:r>
                      <a:r>
                        <a:rPr lang="it-IT" sz="1400" b="1" dirty="0"/>
                        <a:t> </a:t>
                      </a:r>
                      <a:r>
                        <a:rPr lang="it-IT" sz="1400" b="1" dirty="0" err="1"/>
                        <a:t>Hardening</a:t>
                      </a:r>
                      <a:r>
                        <a:rPr lang="it-IT" sz="1400" b="1" dirty="0"/>
                        <a:t>:</a:t>
                      </a:r>
                      <a:endParaRPr lang="it-IT" sz="1400" dirty="0"/>
                    </a:p>
                    <a:p>
                      <a:r>
                        <a:rPr lang="it-IT" sz="1400" dirty="0"/>
                        <a:t>• </a:t>
                      </a:r>
                      <a:r>
                        <a:rPr lang="it-IT" sz="1400" b="1" dirty="0"/>
                        <a:t>Algoritmo:</a:t>
                      </a:r>
                      <a:r>
                        <a:rPr lang="it-IT" sz="1400" dirty="0"/>
                        <a:t> Configurazione </a:t>
                      </a:r>
                      <a:r>
                        <a:rPr lang="it-IT" sz="1400" b="0" i="0" u="none" strike="noStrike" cap="none" dirty="0">
                          <a:solidFill>
                            <a:schemeClr val="dk1"/>
                          </a:solidFill>
                          <a:latin typeface="+mn-lt"/>
                          <a:ea typeface="+mn-ea"/>
                          <a:cs typeface="+mn-cs"/>
                          <a:sym typeface="Arial"/>
                        </a:rPr>
                        <a:t>PBKDF2-SHA256</a:t>
                      </a:r>
                      <a:r>
                        <a:rPr lang="it-IT" sz="1400" dirty="0"/>
                        <a:t>.</a:t>
                      </a:r>
                    </a:p>
                    <a:p>
                      <a:r>
                        <a:rPr lang="it-IT" sz="1400" dirty="0"/>
                        <a:t>• </a:t>
                      </a:r>
                      <a:r>
                        <a:rPr lang="it-IT" sz="1400" b="1" dirty="0"/>
                        <a:t>Iterazioni:</a:t>
                      </a:r>
                      <a:r>
                        <a:rPr lang="it-IT" sz="1400" dirty="0"/>
                        <a:t> Aumento a 27.500+ (OWASP) per rallentare attacchi brute-force.</a:t>
                      </a:r>
                    </a:p>
                    <a:p>
                      <a:endParaRPr lang="it-IT" sz="1400" dirty="0"/>
                    </a:p>
                  </a:txBody>
                  <a:tcPr/>
                </a:tc>
                <a:extLst>
                  <a:ext uri="{0D108BD9-81ED-4DB2-BD59-A6C34878D82A}">
                    <a16:rowId xmlns:a16="http://schemas.microsoft.com/office/drawing/2014/main" val="3176245611"/>
                  </a:ext>
                </a:extLst>
              </a:tr>
              <a:tr h="370840">
                <a:tc>
                  <a:txBody>
                    <a:bodyPr/>
                    <a:lstStyle/>
                    <a:p>
                      <a:pPr algn="l"/>
                      <a:r>
                        <a:rPr lang="it-IT" sz="1400" dirty="0"/>
                        <a:t>KEYCLOAK</a:t>
                      </a:r>
                    </a:p>
                  </a:txBody>
                  <a:tcPr/>
                </a:tc>
                <a:tc>
                  <a:txBody>
                    <a:bodyPr/>
                    <a:lstStyle/>
                    <a:p>
                      <a:r>
                        <a:rPr lang="it-IT" sz="1400" b="1" dirty="0"/>
                        <a:t>Open </a:t>
                      </a:r>
                      <a:r>
                        <a:rPr lang="it-IT" sz="1400" b="1" dirty="0" err="1"/>
                        <a:t>Redirect</a:t>
                      </a:r>
                      <a:r>
                        <a:rPr lang="it-IT" sz="1400" b="1" dirty="0"/>
                        <a:t>:</a:t>
                      </a:r>
                      <a:r>
                        <a:rPr lang="it-IT" sz="1400" dirty="0"/>
                        <a:t> </a:t>
                      </a:r>
                      <a:r>
                        <a:rPr lang="it-IT" sz="1400" dirty="0" err="1"/>
                        <a:t>Redirect</a:t>
                      </a:r>
                      <a:r>
                        <a:rPr lang="it-IT" sz="1400" dirty="0"/>
                        <a:t> URI con wildcard (</a:t>
                      </a:r>
                      <a:r>
                        <a:rPr lang="it-IT" sz="1400" b="0" i="0" u="none" strike="noStrike" cap="none" dirty="0">
                          <a:solidFill>
                            <a:schemeClr val="dk1"/>
                          </a:solidFill>
                          <a:latin typeface="+mn-lt"/>
                          <a:ea typeface="+mn-ea"/>
                          <a:cs typeface="+mn-cs"/>
                          <a:sym typeface="Arial"/>
                        </a:rPr>
                        <a:t>*</a:t>
                      </a:r>
                      <a:r>
                        <a:rPr lang="it-IT" sz="1400" dirty="0"/>
                        <a:t>) espongono i token a furto tramite </a:t>
                      </a:r>
                      <a:r>
                        <a:rPr lang="it-IT" sz="1400" dirty="0" err="1"/>
                        <a:t>redirect</a:t>
                      </a:r>
                      <a:r>
                        <a:rPr lang="it-IT" sz="1400" dirty="0"/>
                        <a:t> malevoli.</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 </a:t>
                      </a:r>
                      <a:r>
                        <a:rPr lang="it-IT" sz="1400" b="1" dirty="0"/>
                        <a:t>Mitigato by design</a:t>
                      </a:r>
                      <a:endParaRPr lang="it-IT" sz="1400" dirty="0"/>
                    </a:p>
                    <a:p>
                      <a:endParaRPr lang="it-IT" sz="1400" dirty="0"/>
                    </a:p>
                  </a:txBody>
                  <a:tcPr/>
                </a:tc>
                <a:tc>
                  <a:txBody>
                    <a:bodyPr/>
                    <a:lstStyle/>
                    <a:p>
                      <a:r>
                        <a:rPr lang="it-IT" sz="1400" b="1" dirty="0" err="1"/>
                        <a:t>Strict</a:t>
                      </a:r>
                      <a:r>
                        <a:rPr lang="it-IT" sz="1400" b="1" dirty="0"/>
                        <a:t> URI Policy:</a:t>
                      </a:r>
                      <a:endParaRPr lang="it-IT" sz="1400" dirty="0"/>
                    </a:p>
                    <a:p>
                      <a:r>
                        <a:rPr lang="it-IT" sz="1400" dirty="0"/>
                        <a:t>• </a:t>
                      </a:r>
                      <a:r>
                        <a:rPr lang="it-IT" sz="1400" b="1" dirty="0"/>
                        <a:t>No Wildcards:</a:t>
                      </a:r>
                      <a:r>
                        <a:rPr lang="it-IT" sz="1400" dirty="0"/>
                        <a:t> Eliminazione totale dei caratteri jolly.</a:t>
                      </a:r>
                    </a:p>
                    <a:p>
                      <a:r>
                        <a:rPr lang="it-IT" sz="1400" dirty="0"/>
                        <a:t>• </a:t>
                      </a:r>
                      <a:r>
                        <a:rPr lang="it-IT" sz="1400" b="1" dirty="0" err="1"/>
                        <a:t>Exact</a:t>
                      </a:r>
                      <a:r>
                        <a:rPr lang="it-IT" sz="1400" b="1" dirty="0"/>
                        <a:t> Match:</a:t>
                      </a:r>
                      <a:r>
                        <a:rPr lang="it-IT" sz="1400" dirty="0"/>
                        <a:t> </a:t>
                      </a:r>
                      <a:r>
                        <a:rPr lang="it-IT" sz="1400" dirty="0" err="1"/>
                        <a:t>Whitelist</a:t>
                      </a:r>
                      <a:r>
                        <a:rPr lang="it-IT" sz="1400" dirty="0"/>
                        <a:t> rigorosa degli URI completi.</a:t>
                      </a:r>
                    </a:p>
                    <a:p>
                      <a:endParaRPr lang="it-IT" sz="1400" dirty="0"/>
                    </a:p>
                  </a:txBody>
                  <a:tcPr/>
                </a:tc>
                <a:extLst>
                  <a:ext uri="{0D108BD9-81ED-4DB2-BD59-A6C34878D82A}">
                    <a16:rowId xmlns:a16="http://schemas.microsoft.com/office/drawing/2014/main" val="3979675532"/>
                  </a:ext>
                </a:extLst>
              </a:tr>
              <a:tr h="370840">
                <a:tc>
                  <a:txBody>
                    <a:bodyPr/>
                    <a:lstStyle/>
                    <a:p>
                      <a:pPr>
                        <a:buNone/>
                      </a:pPr>
                      <a:r>
                        <a:rPr lang="it-IT" sz="1400" dirty="0"/>
                        <a:t>VAULT</a:t>
                      </a:r>
                    </a:p>
                  </a:txBody>
                  <a:tcPr anchor="ctr"/>
                </a:tc>
                <a:tc>
                  <a:txBody>
                    <a:bodyPr/>
                    <a:lstStyle/>
                    <a:p>
                      <a:pPr>
                        <a:buNone/>
                      </a:pPr>
                      <a:r>
                        <a:rPr lang="it-IT" sz="1400" b="1" dirty="0"/>
                        <a:t>Memory Swapping:</a:t>
                      </a:r>
                      <a:r>
                        <a:rPr lang="it-IT" sz="1400" dirty="0"/>
                        <a:t> Scrittura accidentale di segreti su disco nell'area di swap del sistema operativo.</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 </a:t>
                      </a:r>
                      <a:r>
                        <a:rPr lang="it-IT" sz="1400" b="1" dirty="0"/>
                        <a:t>Mitigato by design</a:t>
                      </a:r>
                      <a:endParaRPr lang="it-IT" sz="1400" dirty="0"/>
                    </a:p>
                    <a:p>
                      <a:pPr>
                        <a:buNone/>
                      </a:pPr>
                      <a:endParaRPr lang="it-IT" sz="1400" dirty="0"/>
                    </a:p>
                  </a:txBody>
                  <a:tcPr anchor="ctr"/>
                </a:tc>
                <a:tc>
                  <a:txBody>
                    <a:bodyPr/>
                    <a:lstStyle/>
                    <a:p>
                      <a:r>
                        <a:rPr lang="it-IT" sz="1400" b="1" dirty="0" err="1"/>
                        <a:t>Disable</a:t>
                      </a:r>
                      <a:r>
                        <a:rPr lang="it-IT" sz="1400" b="1" dirty="0"/>
                        <a:t> Swap:</a:t>
                      </a:r>
                      <a:endParaRPr lang="it-IT" sz="1400" dirty="0"/>
                    </a:p>
                    <a:p>
                      <a:r>
                        <a:rPr lang="it-IT" sz="1400" dirty="0"/>
                        <a:t>• </a:t>
                      </a:r>
                      <a:r>
                        <a:rPr lang="it-IT" sz="1400" b="1" dirty="0"/>
                        <a:t>OS Level:</a:t>
                      </a:r>
                      <a:r>
                        <a:rPr lang="it-IT" sz="1400" dirty="0"/>
                        <a:t> Disabilitazione totale dello swap (</a:t>
                      </a:r>
                      <a:r>
                        <a:rPr lang="it-IT" sz="1400" b="0" i="0" u="none" strike="noStrike" cap="none" dirty="0" err="1">
                          <a:solidFill>
                            <a:schemeClr val="dk1"/>
                          </a:solidFill>
                          <a:latin typeface="+mn-lt"/>
                          <a:ea typeface="+mn-ea"/>
                          <a:cs typeface="+mn-cs"/>
                          <a:sym typeface="Arial"/>
                        </a:rPr>
                        <a:t>swapoff</a:t>
                      </a:r>
                      <a:r>
                        <a:rPr lang="it-IT" sz="1400" dirty="0"/>
                        <a:t>) </a:t>
                      </a:r>
                      <a:r>
                        <a:rPr lang="it-IT" sz="1400" dirty="0" err="1"/>
                        <a:t>sull'host</a:t>
                      </a:r>
                      <a:r>
                        <a:rPr lang="it-IT" sz="1400" dirty="0"/>
                        <a:t> per garantire che i segreti restino solo in RAM.</a:t>
                      </a:r>
                    </a:p>
                    <a:p>
                      <a:endParaRPr lang="it-IT" sz="1400" dirty="0"/>
                    </a:p>
                  </a:txBody>
                  <a:tcPr/>
                </a:tc>
                <a:extLst>
                  <a:ext uri="{0D108BD9-81ED-4DB2-BD59-A6C34878D82A}">
                    <a16:rowId xmlns:a16="http://schemas.microsoft.com/office/drawing/2014/main" val="2239810790"/>
                  </a:ext>
                </a:extLst>
              </a:tr>
              <a:tr h="370840">
                <a:tc>
                  <a:txBody>
                    <a:bodyPr/>
                    <a:lstStyle/>
                    <a:p>
                      <a:r>
                        <a:rPr lang="it-IT" sz="1400" dirty="0"/>
                        <a:t>POSTGRES</a:t>
                      </a:r>
                    </a:p>
                  </a:txBody>
                  <a:tcPr/>
                </a:tc>
                <a:tc>
                  <a:txBody>
                    <a:bodyPr/>
                    <a:lstStyle/>
                    <a:p>
                      <a:r>
                        <a:rPr lang="it-IT" sz="1400" b="1" dirty="0"/>
                        <a:t>SQL Injection:</a:t>
                      </a:r>
                      <a:r>
                        <a:rPr lang="it-IT" sz="1400" dirty="0"/>
                        <a:t> Manipolazione delle query per esfiltrare dati dal database.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 </a:t>
                      </a:r>
                      <a:r>
                        <a:rPr lang="it-IT" sz="1400" b="1" dirty="0"/>
                        <a:t>Da Mitigare</a:t>
                      </a:r>
                      <a:endParaRPr lang="it-IT" sz="1400" dirty="0"/>
                    </a:p>
                    <a:p>
                      <a:endParaRPr lang="it-IT" sz="1400" dirty="0"/>
                    </a:p>
                  </a:txBody>
                  <a:tcPr/>
                </a:tc>
                <a:tc>
                  <a:txBody>
                    <a:bodyPr/>
                    <a:lstStyle/>
                    <a:p>
                      <a:r>
                        <a:rPr lang="it-IT" sz="1400" b="1" dirty="0"/>
                        <a:t>Secure Coding:</a:t>
                      </a:r>
                      <a:endParaRPr lang="it-IT" sz="1400" dirty="0"/>
                    </a:p>
                    <a:p>
                      <a:r>
                        <a:rPr lang="it-IT" sz="1400" dirty="0"/>
                        <a:t>• </a:t>
                      </a:r>
                      <a:r>
                        <a:rPr lang="it-IT" sz="1400" b="1" dirty="0" err="1"/>
                        <a:t>Parameterized</a:t>
                      </a:r>
                      <a:r>
                        <a:rPr lang="it-IT" sz="1400" b="1" dirty="0"/>
                        <a:t> Queries:</a:t>
                      </a:r>
                      <a:r>
                        <a:rPr lang="it-IT" sz="1400" dirty="0"/>
                        <a:t> Utilizzo di </a:t>
                      </a:r>
                      <a:r>
                        <a:rPr lang="it-IT" sz="1400" dirty="0" err="1"/>
                        <a:t>Prepared</a:t>
                      </a:r>
                      <a:r>
                        <a:rPr lang="it-IT" sz="1400" dirty="0"/>
                        <a:t> </a:t>
                      </a:r>
                      <a:r>
                        <a:rPr lang="it-IT" sz="1400" dirty="0" err="1"/>
                        <a:t>Statements</a:t>
                      </a:r>
                      <a:r>
                        <a:rPr lang="it-IT" sz="1400" dirty="0"/>
                        <a:t> (gestito nativamente da Spring Data JPA).</a:t>
                      </a:r>
                    </a:p>
                    <a:p>
                      <a:r>
                        <a:rPr lang="it-IT" sz="1400" dirty="0"/>
                        <a:t>• </a:t>
                      </a:r>
                      <a:r>
                        <a:rPr lang="it-IT" sz="1400" b="1" dirty="0" err="1"/>
                        <a:t>Sanitization</a:t>
                      </a:r>
                      <a:r>
                        <a:rPr lang="it-IT" sz="1400" b="1" dirty="0"/>
                        <a:t>:</a:t>
                      </a:r>
                      <a:r>
                        <a:rPr lang="it-IT" sz="1400" dirty="0"/>
                        <a:t> Validazione input utente.</a:t>
                      </a:r>
                    </a:p>
                    <a:p>
                      <a:endParaRPr lang="it-IT" sz="1400" dirty="0"/>
                    </a:p>
                  </a:txBody>
                  <a:tcPr/>
                </a:tc>
                <a:extLst>
                  <a:ext uri="{0D108BD9-81ED-4DB2-BD59-A6C34878D82A}">
                    <a16:rowId xmlns:a16="http://schemas.microsoft.com/office/drawing/2014/main" val="1212704093"/>
                  </a:ext>
                </a:extLst>
              </a:tr>
            </a:tbl>
          </a:graphicData>
        </a:graphic>
      </p:graphicFrame>
    </p:spTree>
    <p:extLst>
      <p:ext uri="{BB962C8B-B14F-4D97-AF65-F5344CB8AC3E}">
        <p14:creationId xmlns:p14="http://schemas.microsoft.com/office/powerpoint/2010/main" val="1353217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75934ECB-7122-1F28-37E1-D16E1E683F6D}"/>
              </a:ext>
            </a:extLst>
          </p:cNvPr>
          <p:cNvSpPr txBox="1"/>
          <p:nvPr/>
        </p:nvSpPr>
        <p:spPr>
          <a:xfrm>
            <a:off x="4870515" y="377072"/>
            <a:ext cx="2623794" cy="369332"/>
          </a:xfrm>
          <a:prstGeom prst="rect">
            <a:avLst/>
          </a:prstGeom>
          <a:noFill/>
        </p:spPr>
        <p:txBody>
          <a:bodyPr wrap="square" rtlCol="0">
            <a:spAutoFit/>
          </a:bodyPr>
          <a:lstStyle/>
          <a:p>
            <a:r>
              <a:rPr lang="it-IT" b="1" dirty="0"/>
              <a:t>DENIAL OF SERVICE</a:t>
            </a:r>
          </a:p>
        </p:txBody>
      </p:sp>
      <p:sp>
        <p:nvSpPr>
          <p:cNvPr id="5" name="CasellaDiTesto 4">
            <a:extLst>
              <a:ext uri="{FF2B5EF4-FFF2-40B4-BE49-F238E27FC236}">
                <a16:creationId xmlns:a16="http://schemas.microsoft.com/office/drawing/2014/main" id="{2B433053-5607-ACB9-0251-814EAE6A37D2}"/>
              </a:ext>
            </a:extLst>
          </p:cNvPr>
          <p:cNvSpPr txBox="1"/>
          <p:nvPr/>
        </p:nvSpPr>
        <p:spPr>
          <a:xfrm>
            <a:off x="273377" y="729237"/>
            <a:ext cx="11689237" cy="646331"/>
          </a:xfrm>
          <a:prstGeom prst="rect">
            <a:avLst/>
          </a:prstGeom>
          <a:noFill/>
        </p:spPr>
        <p:txBody>
          <a:bodyPr wrap="square" rtlCol="0">
            <a:spAutoFit/>
          </a:bodyPr>
          <a:lstStyle/>
          <a:p>
            <a:r>
              <a:rPr lang="it-IT" dirty="0"/>
              <a:t>Un </a:t>
            </a:r>
            <a:r>
              <a:rPr lang="it-IT" b="1" dirty="0" err="1"/>
              <a:t>Denial</a:t>
            </a:r>
            <a:r>
              <a:rPr lang="it-IT" b="1" dirty="0"/>
              <a:t> of Service (</a:t>
            </a:r>
            <a:r>
              <a:rPr lang="it-IT" b="1" dirty="0" err="1"/>
              <a:t>DoS</a:t>
            </a:r>
            <a:r>
              <a:rPr lang="it-IT" b="1" dirty="0"/>
              <a:t>)</a:t>
            </a:r>
            <a:r>
              <a:rPr lang="it-IT" dirty="0"/>
              <a:t> è un attacco informatico che rende un sito o servizio </a:t>
            </a:r>
            <a:r>
              <a:rPr lang="it-IT" b="1" dirty="0"/>
              <a:t>inutilizzabile</a:t>
            </a:r>
            <a:r>
              <a:rPr lang="it-IT" dirty="0"/>
              <a:t>, sovraccaricandolo di richieste finché non riesce più a rispondere agli utenti legittimi.</a:t>
            </a:r>
          </a:p>
        </p:txBody>
      </p:sp>
      <p:graphicFrame>
        <p:nvGraphicFramePr>
          <p:cNvPr id="6" name="Tabella 5">
            <a:extLst>
              <a:ext uri="{FF2B5EF4-FFF2-40B4-BE49-F238E27FC236}">
                <a16:creationId xmlns:a16="http://schemas.microsoft.com/office/drawing/2014/main" id="{6D2C19F1-A974-76BE-8F39-E40A4C981B83}"/>
              </a:ext>
            </a:extLst>
          </p:cNvPr>
          <p:cNvGraphicFramePr>
            <a:graphicFrameLocks noGrp="1"/>
          </p:cNvGraphicFramePr>
          <p:nvPr>
            <p:extLst>
              <p:ext uri="{D42A27DB-BD31-4B8C-83A1-F6EECF244321}">
                <p14:modId xmlns:p14="http://schemas.microsoft.com/office/powerpoint/2010/main" val="2859424857"/>
              </p:ext>
            </p:extLst>
          </p:nvPr>
        </p:nvGraphicFramePr>
        <p:xfrm>
          <a:off x="207390" y="1421248"/>
          <a:ext cx="11755224" cy="4419600"/>
        </p:xfrm>
        <a:graphic>
          <a:graphicData uri="http://schemas.openxmlformats.org/drawingml/2006/table">
            <a:tbl>
              <a:tblPr firstRow="1" bandRow="1">
                <a:tableStyleId>{5C22544A-7EE6-4342-B048-85BDC9FD1C3A}</a:tableStyleId>
              </a:tblPr>
              <a:tblGrid>
                <a:gridCol w="1536569">
                  <a:extLst>
                    <a:ext uri="{9D8B030D-6E8A-4147-A177-3AD203B41FA5}">
                      <a16:colId xmlns:a16="http://schemas.microsoft.com/office/drawing/2014/main" val="2887628659"/>
                    </a:ext>
                  </a:extLst>
                </a:gridCol>
                <a:gridCol w="4317477">
                  <a:extLst>
                    <a:ext uri="{9D8B030D-6E8A-4147-A177-3AD203B41FA5}">
                      <a16:colId xmlns:a16="http://schemas.microsoft.com/office/drawing/2014/main" val="4204069985"/>
                    </a:ext>
                  </a:extLst>
                </a:gridCol>
                <a:gridCol w="2262432">
                  <a:extLst>
                    <a:ext uri="{9D8B030D-6E8A-4147-A177-3AD203B41FA5}">
                      <a16:colId xmlns:a16="http://schemas.microsoft.com/office/drawing/2014/main" val="1536425654"/>
                    </a:ext>
                  </a:extLst>
                </a:gridCol>
                <a:gridCol w="3638746">
                  <a:extLst>
                    <a:ext uri="{9D8B030D-6E8A-4147-A177-3AD203B41FA5}">
                      <a16:colId xmlns:a16="http://schemas.microsoft.com/office/drawing/2014/main" val="584452172"/>
                    </a:ext>
                  </a:extLst>
                </a:gridCol>
              </a:tblGrid>
              <a:tr h="0">
                <a:tc>
                  <a:txBody>
                    <a:bodyPr/>
                    <a:lstStyle/>
                    <a:p>
                      <a:r>
                        <a:rPr lang="it-IT" sz="1400" dirty="0"/>
                        <a:t>ASSET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RISCHIO SPECIFICO</a:t>
                      </a:r>
                    </a:p>
                    <a:p>
                      <a:endParaRPr lang="it-IT" sz="1400" dirty="0"/>
                    </a:p>
                  </a:txBody>
                  <a:tcPr/>
                </a:tc>
                <a:tc>
                  <a:txBody>
                    <a:bodyPr/>
                    <a:lstStyle/>
                    <a:p>
                      <a:r>
                        <a:rPr lang="it-IT" sz="1400" dirty="0"/>
                        <a:t>STATO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DETTAGLIO MITIGAZIONE/GIUSTIFICAZIONE</a:t>
                      </a:r>
                    </a:p>
                    <a:p>
                      <a:endParaRPr lang="it-IT" sz="1400" dirty="0"/>
                    </a:p>
                  </a:txBody>
                  <a:tcPr/>
                </a:tc>
                <a:extLst>
                  <a:ext uri="{0D108BD9-81ED-4DB2-BD59-A6C34878D82A}">
                    <a16:rowId xmlns:a16="http://schemas.microsoft.com/office/drawing/2014/main" val="4207443088"/>
                  </a:ext>
                </a:extLst>
              </a:tr>
              <a:tr h="370840">
                <a:tc>
                  <a:txBody>
                    <a:bodyPr/>
                    <a:lstStyle/>
                    <a:p>
                      <a:r>
                        <a:rPr lang="it-IT" sz="1400" dirty="0"/>
                        <a:t>KEYCLOAK</a:t>
                      </a:r>
                    </a:p>
                  </a:txBody>
                  <a:tcPr/>
                </a:tc>
                <a:tc>
                  <a:txBody>
                    <a:bodyPr/>
                    <a:lstStyle/>
                    <a:p>
                      <a:r>
                        <a:rPr lang="it-IT" sz="1400" b="1" dirty="0"/>
                        <a:t>Brute Force / Lockout:</a:t>
                      </a:r>
                      <a:r>
                        <a:rPr lang="it-IT" sz="1400" dirty="0"/>
                        <a:t> Attacchi di indovinamento password che portano al blocco massivo degli account o saturazione login.</a:t>
                      </a:r>
                    </a:p>
                  </a:txBody>
                  <a:tcPr/>
                </a:tc>
                <a:tc>
                  <a:txBody>
                    <a:bodyPr/>
                    <a:lstStyle/>
                    <a:p>
                      <a:r>
                        <a:rPr lang="it-IT" sz="1400" dirty="0"/>
                        <a:t>❗ </a:t>
                      </a:r>
                      <a:r>
                        <a:rPr lang="it-IT" sz="1400" b="1" dirty="0"/>
                        <a:t>Da Mitigare</a:t>
                      </a:r>
                      <a:endParaRPr lang="it-IT" sz="1400" dirty="0"/>
                    </a:p>
                    <a:p>
                      <a:endParaRPr lang="it-IT" sz="1400" dirty="0"/>
                    </a:p>
                  </a:txBody>
                  <a:tcPr/>
                </a:tc>
                <a:tc>
                  <a:txBody>
                    <a:bodyPr/>
                    <a:lstStyle/>
                    <a:p>
                      <a:r>
                        <a:rPr lang="it-IT" sz="1400" b="1" dirty="0"/>
                        <a:t>Brute Force </a:t>
                      </a:r>
                      <a:r>
                        <a:rPr lang="it-IT" sz="1400" b="1" dirty="0" err="1"/>
                        <a:t>Detection</a:t>
                      </a:r>
                      <a:r>
                        <a:rPr lang="it-IT" sz="1400" b="1" dirty="0"/>
                        <a:t>:</a:t>
                      </a:r>
                      <a:endParaRPr lang="it-IT" sz="1400" dirty="0"/>
                    </a:p>
                    <a:p>
                      <a:r>
                        <a:rPr lang="it-IT" sz="1400" dirty="0"/>
                        <a:t>• </a:t>
                      </a:r>
                      <a:r>
                        <a:rPr lang="it-IT" sz="1400" b="1" dirty="0"/>
                        <a:t>Lockout Policy:</a:t>
                      </a:r>
                      <a:r>
                        <a:rPr lang="it-IT" sz="1400" dirty="0"/>
                        <a:t> Attivazione "Security </a:t>
                      </a:r>
                      <a:r>
                        <a:rPr lang="it-IT" sz="1400" dirty="0" err="1"/>
                        <a:t>Defenses</a:t>
                      </a:r>
                      <a:r>
                        <a:rPr lang="it-IT" sz="1400" dirty="0"/>
                        <a:t>" nel </a:t>
                      </a:r>
                      <a:r>
                        <a:rPr lang="it-IT" sz="1400" dirty="0" err="1"/>
                        <a:t>Realm</a:t>
                      </a:r>
                      <a:r>
                        <a:rPr lang="it-IT" sz="1400" dirty="0"/>
                        <a:t>.</a:t>
                      </a:r>
                    </a:p>
                    <a:p>
                      <a:r>
                        <a:rPr lang="it-IT" sz="1400" dirty="0"/>
                        <a:t>• </a:t>
                      </a:r>
                      <a:r>
                        <a:rPr lang="it-IT" sz="1400" b="1" dirty="0"/>
                        <a:t>Soglie:</a:t>
                      </a:r>
                      <a:r>
                        <a:rPr lang="it-IT" sz="1400" dirty="0"/>
                        <a:t> Blocco temporaneo dopo 5-10 tentativi falliti e incremento progressivo del tempo di attesa.</a:t>
                      </a:r>
                    </a:p>
                    <a:p>
                      <a:endParaRPr lang="it-IT" sz="1400" dirty="0"/>
                    </a:p>
                  </a:txBody>
                  <a:tcPr/>
                </a:tc>
                <a:extLst>
                  <a:ext uri="{0D108BD9-81ED-4DB2-BD59-A6C34878D82A}">
                    <a16:rowId xmlns:a16="http://schemas.microsoft.com/office/drawing/2014/main" val="1140389258"/>
                  </a:ext>
                </a:extLst>
              </a:tr>
              <a:tr h="370840">
                <a:tc>
                  <a:txBody>
                    <a:bodyPr/>
                    <a:lstStyle/>
                    <a:p>
                      <a:r>
                        <a:rPr lang="it-IT" sz="1400" dirty="0"/>
                        <a:t>APACHE</a:t>
                      </a:r>
                    </a:p>
                  </a:txBody>
                  <a:tcPr/>
                </a:tc>
                <a:tc>
                  <a:txBody>
                    <a:bodyPr/>
                    <a:lstStyle/>
                    <a:p>
                      <a:r>
                        <a:rPr lang="it-IT" sz="1400" b="1" dirty="0"/>
                        <a:t>Network </a:t>
                      </a:r>
                      <a:r>
                        <a:rPr lang="it-IT" sz="1400" b="1" dirty="0" err="1"/>
                        <a:t>DoS</a:t>
                      </a:r>
                      <a:r>
                        <a:rPr lang="it-IT" sz="1400" b="1" dirty="0"/>
                        <a:t>:</a:t>
                      </a:r>
                      <a:r>
                        <a:rPr lang="it-IT" sz="1400" dirty="0"/>
                        <a:t> Saturazione delle connessioni disponibili tramite richieste simultanee da singolo IP.</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 </a:t>
                      </a:r>
                      <a:r>
                        <a:rPr lang="it-IT" sz="1400" b="1" dirty="0"/>
                        <a:t>Mitigato by design</a:t>
                      </a:r>
                      <a:endParaRPr lang="it-IT" sz="1400" dirty="0"/>
                    </a:p>
                    <a:p>
                      <a:endParaRPr lang="it-IT" sz="1400" dirty="0"/>
                    </a:p>
                  </a:txBody>
                  <a:tcPr/>
                </a:tc>
                <a:tc>
                  <a:txBody>
                    <a:bodyPr/>
                    <a:lstStyle/>
                    <a:p>
                      <a:r>
                        <a:rPr lang="it-IT" sz="1400" b="1" dirty="0"/>
                        <a:t>Rate </a:t>
                      </a:r>
                      <a:r>
                        <a:rPr lang="it-IT" sz="1400" b="1" dirty="0" err="1"/>
                        <a:t>Limiting</a:t>
                      </a:r>
                      <a:r>
                        <a:rPr lang="it-IT" sz="1400" b="1" dirty="0"/>
                        <a:t>:</a:t>
                      </a:r>
                      <a:r>
                        <a:rPr lang="it-IT" sz="1400" dirty="0"/>
                        <a:t> Regolazione del traffico in ingresso per prevenire </a:t>
                      </a:r>
                      <a:r>
                        <a:rPr lang="it-IT" sz="1400" dirty="0" err="1"/>
                        <a:t>flooding</a:t>
                      </a:r>
                      <a:r>
                        <a:rPr lang="it-IT" sz="1400" dirty="0"/>
                        <a:t>.</a:t>
                      </a:r>
                    </a:p>
                  </a:txBody>
                  <a:tcPr/>
                </a:tc>
                <a:extLst>
                  <a:ext uri="{0D108BD9-81ED-4DB2-BD59-A6C34878D82A}">
                    <a16:rowId xmlns:a16="http://schemas.microsoft.com/office/drawing/2014/main" val="3632235415"/>
                  </a:ext>
                </a:extLst>
              </a:tr>
              <a:tr h="370840">
                <a:tc>
                  <a:txBody>
                    <a:bodyPr/>
                    <a:lstStyle/>
                    <a:p>
                      <a:r>
                        <a:rPr lang="it-IT" sz="1400" dirty="0"/>
                        <a:t>POSTGRES</a:t>
                      </a:r>
                    </a:p>
                  </a:txBody>
                  <a:tcPr/>
                </a:tc>
                <a:tc>
                  <a:txBody>
                    <a:bodyPr/>
                    <a:lstStyle/>
                    <a:p>
                      <a:r>
                        <a:rPr lang="it-IT" sz="1400" b="1" dirty="0"/>
                        <a:t>Resource </a:t>
                      </a:r>
                      <a:r>
                        <a:rPr lang="it-IT" sz="1400" b="1" dirty="0" err="1"/>
                        <a:t>Exhaustion</a:t>
                      </a:r>
                      <a:r>
                        <a:rPr lang="it-IT" sz="1400" b="1" dirty="0"/>
                        <a:t>:</a:t>
                      </a:r>
                      <a:r>
                        <a:rPr lang="it-IT" sz="1400" dirty="0"/>
                        <a:t> Saturazione CPU/RAM/IO del database tramite query massive o troppe connessioni aperte.</a:t>
                      </a:r>
                    </a:p>
                  </a:txBody>
                  <a:tcPr/>
                </a:tc>
                <a:tc>
                  <a:txBody>
                    <a:bodyPr/>
                    <a:lstStyle/>
                    <a:p>
                      <a:r>
                        <a:rPr lang="it-IT" sz="1400" dirty="0"/>
                        <a:t>❗ </a:t>
                      </a:r>
                      <a:r>
                        <a:rPr lang="it-IT" sz="1400" b="1" dirty="0"/>
                        <a:t>Da Mitigare</a:t>
                      </a:r>
                      <a:endParaRPr lang="it-IT" sz="1400" dirty="0"/>
                    </a:p>
                  </a:txBody>
                  <a:tcPr/>
                </a:tc>
                <a:tc>
                  <a:txBody>
                    <a:bodyPr/>
                    <a:lstStyle/>
                    <a:p>
                      <a:r>
                        <a:rPr lang="it-IT" sz="1400" b="1" dirty="0"/>
                        <a:t>Resource </a:t>
                      </a:r>
                      <a:r>
                        <a:rPr lang="it-IT" sz="1400" b="1" dirty="0" err="1"/>
                        <a:t>Throttling</a:t>
                      </a:r>
                      <a:r>
                        <a:rPr lang="it-IT" sz="1400" b="1" dirty="0"/>
                        <a:t>:</a:t>
                      </a:r>
                      <a:endParaRPr lang="it-IT" sz="1400" dirty="0"/>
                    </a:p>
                    <a:p>
                      <a:r>
                        <a:rPr lang="it-IT" sz="1400" dirty="0"/>
                        <a:t>• </a:t>
                      </a:r>
                      <a:r>
                        <a:rPr lang="it-IT" sz="1400" b="1" dirty="0"/>
                        <a:t>Max Connections:</a:t>
                      </a:r>
                      <a:r>
                        <a:rPr lang="it-IT" sz="1400" dirty="0"/>
                        <a:t> Definizione limiti rigidi per le connessioni concorrenti.</a:t>
                      </a:r>
                    </a:p>
                    <a:p>
                      <a:r>
                        <a:rPr lang="it-IT" sz="1400" dirty="0"/>
                        <a:t>• </a:t>
                      </a:r>
                      <a:r>
                        <a:rPr lang="it-IT" sz="1400" b="1" dirty="0"/>
                        <a:t>OS Level:</a:t>
                      </a:r>
                      <a:r>
                        <a:rPr lang="it-IT" sz="1400" dirty="0"/>
                        <a:t> Utilizzo di controlli (es. </a:t>
                      </a:r>
                      <a:r>
                        <a:rPr lang="it-IT" sz="1400" dirty="0" err="1"/>
                        <a:t>cgroups</a:t>
                      </a:r>
                      <a:r>
                        <a:rPr lang="it-IT" sz="1400" dirty="0"/>
                        <a:t>) per impedire che il processo DB monopolizzi le risorse di sistema.</a:t>
                      </a:r>
                    </a:p>
                    <a:p>
                      <a:endParaRPr lang="it-IT" sz="1400" dirty="0"/>
                    </a:p>
                  </a:txBody>
                  <a:tcPr/>
                </a:tc>
                <a:extLst>
                  <a:ext uri="{0D108BD9-81ED-4DB2-BD59-A6C34878D82A}">
                    <a16:rowId xmlns:a16="http://schemas.microsoft.com/office/drawing/2014/main" val="50661958"/>
                  </a:ext>
                </a:extLst>
              </a:tr>
            </a:tbl>
          </a:graphicData>
        </a:graphic>
      </p:graphicFrame>
    </p:spTree>
    <p:extLst>
      <p:ext uri="{BB962C8B-B14F-4D97-AF65-F5344CB8AC3E}">
        <p14:creationId xmlns:p14="http://schemas.microsoft.com/office/powerpoint/2010/main" val="2338194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7EB1D470-B4B0-FDED-89F2-897814C29CD1}"/>
              </a:ext>
            </a:extLst>
          </p:cNvPr>
          <p:cNvSpPr txBox="1"/>
          <p:nvPr/>
        </p:nvSpPr>
        <p:spPr>
          <a:xfrm>
            <a:off x="4232636" y="339365"/>
            <a:ext cx="3233394" cy="369332"/>
          </a:xfrm>
          <a:prstGeom prst="rect">
            <a:avLst/>
          </a:prstGeom>
          <a:noFill/>
        </p:spPr>
        <p:txBody>
          <a:bodyPr wrap="square" rtlCol="0">
            <a:spAutoFit/>
          </a:bodyPr>
          <a:lstStyle/>
          <a:p>
            <a:r>
              <a:rPr lang="it-IT" b="1" dirty="0"/>
              <a:t>ELEVATION OF PRIVILEGE</a:t>
            </a:r>
          </a:p>
        </p:txBody>
      </p:sp>
      <p:sp>
        <p:nvSpPr>
          <p:cNvPr id="5" name="CasellaDiTesto 4">
            <a:extLst>
              <a:ext uri="{FF2B5EF4-FFF2-40B4-BE49-F238E27FC236}">
                <a16:creationId xmlns:a16="http://schemas.microsoft.com/office/drawing/2014/main" id="{F28EFDE5-121D-1C3D-6CB9-97BC9C5EC050}"/>
              </a:ext>
            </a:extLst>
          </p:cNvPr>
          <p:cNvSpPr txBox="1"/>
          <p:nvPr/>
        </p:nvSpPr>
        <p:spPr>
          <a:xfrm>
            <a:off x="169682" y="708697"/>
            <a:ext cx="11774079" cy="923330"/>
          </a:xfrm>
          <a:prstGeom prst="rect">
            <a:avLst/>
          </a:prstGeom>
          <a:noFill/>
        </p:spPr>
        <p:txBody>
          <a:bodyPr wrap="square" rtlCol="0">
            <a:spAutoFit/>
          </a:bodyPr>
          <a:lstStyle/>
          <a:p>
            <a:r>
              <a:rPr lang="it-IT" b="1" dirty="0" err="1"/>
              <a:t>Elevation</a:t>
            </a:r>
            <a:r>
              <a:rPr lang="it-IT" b="1" dirty="0"/>
              <a:t> of </a:t>
            </a:r>
            <a:r>
              <a:rPr lang="it-IT" b="1" dirty="0" err="1"/>
              <a:t>Privilege</a:t>
            </a:r>
            <a:r>
              <a:rPr lang="it-IT" dirty="0"/>
              <a:t> è una vulnerabilità in cui un attaccante riesce a ottenere </a:t>
            </a:r>
            <a:r>
              <a:rPr lang="it-IT" b="1" dirty="0"/>
              <a:t>permessi più alti del dovuto</a:t>
            </a:r>
            <a:r>
              <a:rPr lang="it-IT" dirty="0"/>
              <a:t> (es. da utente normale ad amministratore), potendo così eseguire azioni non autorizzate.</a:t>
            </a:r>
          </a:p>
          <a:p>
            <a:endParaRPr lang="it-IT" dirty="0"/>
          </a:p>
        </p:txBody>
      </p:sp>
      <p:graphicFrame>
        <p:nvGraphicFramePr>
          <p:cNvPr id="6" name="Tabella 5">
            <a:extLst>
              <a:ext uri="{FF2B5EF4-FFF2-40B4-BE49-F238E27FC236}">
                <a16:creationId xmlns:a16="http://schemas.microsoft.com/office/drawing/2014/main" id="{5B5AFCB6-A7FC-BF95-D316-461C10A19D8B}"/>
              </a:ext>
            </a:extLst>
          </p:cNvPr>
          <p:cNvGraphicFramePr>
            <a:graphicFrameLocks noGrp="1"/>
          </p:cNvGraphicFramePr>
          <p:nvPr>
            <p:extLst>
              <p:ext uri="{D42A27DB-BD31-4B8C-83A1-F6EECF244321}">
                <p14:modId xmlns:p14="http://schemas.microsoft.com/office/powerpoint/2010/main" val="3848104112"/>
              </p:ext>
            </p:extLst>
          </p:nvPr>
        </p:nvGraphicFramePr>
        <p:xfrm>
          <a:off x="248237" y="1452918"/>
          <a:ext cx="11695524" cy="2834640"/>
        </p:xfrm>
        <a:graphic>
          <a:graphicData uri="http://schemas.openxmlformats.org/drawingml/2006/table">
            <a:tbl>
              <a:tblPr firstRow="1" bandRow="1">
                <a:tableStyleId>{5C22544A-7EE6-4342-B048-85BDC9FD1C3A}</a:tableStyleId>
              </a:tblPr>
              <a:tblGrid>
                <a:gridCol w="1363745">
                  <a:extLst>
                    <a:ext uri="{9D8B030D-6E8A-4147-A177-3AD203B41FA5}">
                      <a16:colId xmlns:a16="http://schemas.microsoft.com/office/drawing/2014/main" val="3743606187"/>
                    </a:ext>
                  </a:extLst>
                </a:gridCol>
                <a:gridCol w="3902696">
                  <a:extLst>
                    <a:ext uri="{9D8B030D-6E8A-4147-A177-3AD203B41FA5}">
                      <a16:colId xmlns:a16="http://schemas.microsoft.com/office/drawing/2014/main" val="3224158617"/>
                    </a:ext>
                  </a:extLst>
                </a:gridCol>
                <a:gridCol w="2139885">
                  <a:extLst>
                    <a:ext uri="{9D8B030D-6E8A-4147-A177-3AD203B41FA5}">
                      <a16:colId xmlns:a16="http://schemas.microsoft.com/office/drawing/2014/main" val="3853431569"/>
                    </a:ext>
                  </a:extLst>
                </a:gridCol>
                <a:gridCol w="4289198">
                  <a:extLst>
                    <a:ext uri="{9D8B030D-6E8A-4147-A177-3AD203B41FA5}">
                      <a16:colId xmlns:a16="http://schemas.microsoft.com/office/drawing/2014/main" val="2568811866"/>
                    </a:ext>
                  </a:extLst>
                </a:gridCol>
              </a:tblGrid>
              <a:tr h="370840">
                <a:tc>
                  <a:txBody>
                    <a:bodyPr/>
                    <a:lstStyle/>
                    <a:p>
                      <a:r>
                        <a:rPr lang="it-IT" sz="1400" dirty="0"/>
                        <a:t>ASSET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RISCHIO SPECIFICO</a:t>
                      </a:r>
                    </a:p>
                    <a:p>
                      <a:endParaRPr lang="it-IT" sz="1400" dirty="0"/>
                    </a:p>
                  </a:txBody>
                  <a:tcPr/>
                </a:tc>
                <a:tc>
                  <a:txBody>
                    <a:bodyPr/>
                    <a:lstStyle/>
                    <a:p>
                      <a:r>
                        <a:rPr lang="it-IT" sz="1400" dirty="0"/>
                        <a:t>STATO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DETTAGLIO MITIGAZIONE/GIUSTIFICAZIONE</a:t>
                      </a:r>
                    </a:p>
                    <a:p>
                      <a:endParaRPr lang="it-IT" sz="1400" dirty="0"/>
                    </a:p>
                  </a:txBody>
                  <a:tcPr/>
                </a:tc>
                <a:extLst>
                  <a:ext uri="{0D108BD9-81ED-4DB2-BD59-A6C34878D82A}">
                    <a16:rowId xmlns:a16="http://schemas.microsoft.com/office/drawing/2014/main" val="1031883901"/>
                  </a:ext>
                </a:extLst>
              </a:tr>
              <a:tr h="370840">
                <a:tc>
                  <a:txBody>
                    <a:bodyPr/>
                    <a:lstStyle/>
                    <a:p>
                      <a:r>
                        <a:rPr lang="it-IT" sz="1400" dirty="0"/>
                        <a:t>KEYCLOAK</a:t>
                      </a:r>
                    </a:p>
                  </a:txBody>
                  <a:tcPr/>
                </a:tc>
                <a:tc>
                  <a:txBody>
                    <a:bodyPr/>
                    <a:lstStyle/>
                    <a:p>
                      <a:r>
                        <a:rPr lang="it-IT" sz="1400" b="1" dirty="0" err="1"/>
                        <a:t>Auth</a:t>
                      </a:r>
                      <a:r>
                        <a:rPr lang="it-IT" sz="1400" b="1" dirty="0"/>
                        <a:t> Code Replay:</a:t>
                      </a:r>
                      <a:r>
                        <a:rPr lang="it-IT" sz="1400" dirty="0"/>
                        <a:t> Intercettazione del codice di autorizzazione OIDC per ottenere token e impersonare la vittima (accesso non autorizzato).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 </a:t>
                      </a:r>
                      <a:r>
                        <a:rPr lang="it-IT" sz="1400" b="1" dirty="0"/>
                        <a:t>Da Mitigare</a:t>
                      </a:r>
                      <a:endParaRPr lang="it-IT" sz="1400" dirty="0"/>
                    </a:p>
                    <a:p>
                      <a:endParaRPr lang="it-IT" sz="1400" dirty="0"/>
                    </a:p>
                  </a:txBody>
                  <a:tcPr/>
                </a:tc>
                <a:tc>
                  <a:txBody>
                    <a:bodyPr/>
                    <a:lstStyle/>
                    <a:p>
                      <a:r>
                        <a:rPr lang="it-IT" sz="1400" b="1" dirty="0"/>
                        <a:t>Short </a:t>
                      </a:r>
                      <a:r>
                        <a:rPr lang="it-IT" sz="1400" b="1" dirty="0" err="1"/>
                        <a:t>Lifespan</a:t>
                      </a:r>
                      <a:r>
                        <a:rPr lang="it-IT" sz="1400" b="1" dirty="0"/>
                        <a:t>:</a:t>
                      </a:r>
                      <a:endParaRPr lang="it-IT" sz="1400" dirty="0"/>
                    </a:p>
                    <a:p>
                      <a:r>
                        <a:rPr lang="it-IT" sz="1400" dirty="0"/>
                        <a:t>• </a:t>
                      </a:r>
                      <a:r>
                        <a:rPr lang="it-IT" sz="1400" b="1" dirty="0" err="1"/>
                        <a:t>Timeout</a:t>
                      </a:r>
                      <a:r>
                        <a:rPr lang="it-IT" sz="1400" b="1" dirty="0"/>
                        <a:t> Ridotto:</a:t>
                      </a:r>
                      <a:r>
                        <a:rPr lang="it-IT" sz="1400" dirty="0"/>
                        <a:t> Configurazione </a:t>
                      </a:r>
                      <a:r>
                        <a:rPr lang="it-IT" sz="1400" b="0" i="0" u="none" strike="noStrike" cap="none" dirty="0">
                          <a:solidFill>
                            <a:schemeClr val="dk1"/>
                          </a:solidFill>
                          <a:latin typeface="+mn-lt"/>
                          <a:ea typeface="+mn-ea"/>
                          <a:cs typeface="+mn-cs"/>
                          <a:sym typeface="Arial"/>
                        </a:rPr>
                        <a:t>Client login </a:t>
                      </a:r>
                      <a:r>
                        <a:rPr lang="it-IT" sz="1400" b="0" i="0" u="none" strike="noStrike" cap="none" dirty="0" err="1">
                          <a:solidFill>
                            <a:schemeClr val="dk1"/>
                          </a:solidFill>
                          <a:latin typeface="+mn-lt"/>
                          <a:ea typeface="+mn-ea"/>
                          <a:cs typeface="+mn-cs"/>
                          <a:sym typeface="Arial"/>
                        </a:rPr>
                        <a:t>timeout</a:t>
                      </a:r>
                      <a:r>
                        <a:rPr lang="it-IT" sz="1400" dirty="0"/>
                        <a:t> a 5-15 secondi.</a:t>
                      </a:r>
                    </a:p>
                    <a:p>
                      <a:r>
                        <a:rPr lang="it-IT" sz="1400" dirty="0"/>
                        <a:t>• </a:t>
                      </a:r>
                      <a:r>
                        <a:rPr lang="it-IT" sz="1400" b="1" dirty="0"/>
                        <a:t>Effetto:</a:t>
                      </a:r>
                      <a:r>
                        <a:rPr lang="it-IT" sz="1400" dirty="0"/>
                        <a:t> Riduzione drastica della finestra temporale utile per l'attacco di replay.</a:t>
                      </a:r>
                    </a:p>
                    <a:p>
                      <a:endParaRPr lang="it-IT" sz="1400" dirty="0"/>
                    </a:p>
                  </a:txBody>
                  <a:tcPr/>
                </a:tc>
                <a:extLst>
                  <a:ext uri="{0D108BD9-81ED-4DB2-BD59-A6C34878D82A}">
                    <a16:rowId xmlns:a16="http://schemas.microsoft.com/office/drawing/2014/main" val="197020822"/>
                  </a:ext>
                </a:extLst>
              </a:tr>
              <a:tr h="370840">
                <a:tc>
                  <a:txBody>
                    <a:bodyPr/>
                    <a:lstStyle/>
                    <a:p>
                      <a:r>
                        <a:rPr lang="it-IT" sz="1400" dirty="0"/>
                        <a:t>VAULT</a:t>
                      </a:r>
                    </a:p>
                  </a:txBody>
                  <a:tcPr/>
                </a:tc>
                <a:tc>
                  <a:txBody>
                    <a:bodyPr/>
                    <a:lstStyle/>
                    <a:p>
                      <a:r>
                        <a:rPr lang="it-IT" sz="1400" b="1" dirty="0"/>
                        <a:t>OS Root Escalation:</a:t>
                      </a:r>
                      <a:r>
                        <a:rPr lang="it-IT" sz="1400" dirty="0"/>
                        <a:t> Se </a:t>
                      </a:r>
                      <a:r>
                        <a:rPr lang="it-IT" sz="1400" dirty="0" err="1"/>
                        <a:t>Vault</a:t>
                      </a:r>
                      <a:r>
                        <a:rPr lang="it-IT" sz="1400" dirty="0"/>
                        <a:t> viene compromesso mentre gira come </a:t>
                      </a:r>
                      <a:r>
                        <a:rPr lang="it-IT" sz="1400" b="0" i="0" u="none" strike="noStrike" cap="none" dirty="0">
                          <a:solidFill>
                            <a:schemeClr val="dk1"/>
                          </a:solidFill>
                          <a:latin typeface="+mn-lt"/>
                          <a:ea typeface="+mn-ea"/>
                          <a:cs typeface="+mn-cs"/>
                          <a:sym typeface="Arial"/>
                        </a:rPr>
                        <a:t>root</a:t>
                      </a:r>
                      <a:r>
                        <a:rPr lang="it-IT" sz="1400" dirty="0"/>
                        <a:t>, l'attaccante ottiene il controllo totale del server (OS).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t>✅ </a:t>
                      </a:r>
                      <a:r>
                        <a:rPr lang="it-IT" sz="1400" b="1" dirty="0"/>
                        <a:t>Mitigato by design</a:t>
                      </a:r>
                      <a:endParaRPr lang="it-IT" sz="1400" dirty="0"/>
                    </a:p>
                    <a:p>
                      <a:endParaRPr lang="it-IT" sz="1400" dirty="0"/>
                    </a:p>
                  </a:txBody>
                  <a:tcPr/>
                </a:tc>
                <a:tc>
                  <a:txBody>
                    <a:bodyPr/>
                    <a:lstStyle/>
                    <a:p>
                      <a:r>
                        <a:rPr lang="it-IT" sz="1400" b="1" dirty="0" err="1"/>
                        <a:t>Dedicated</a:t>
                      </a:r>
                      <a:r>
                        <a:rPr lang="it-IT" sz="1400" b="1" dirty="0"/>
                        <a:t> User:</a:t>
                      </a:r>
                      <a:r>
                        <a:rPr lang="it-IT" sz="1400" dirty="0"/>
                        <a:t> Creazione utente di sistema </a:t>
                      </a:r>
                      <a:r>
                        <a:rPr lang="it-IT" sz="1400" b="0" i="0" u="none" strike="noStrike" cap="none" dirty="0" err="1">
                          <a:solidFill>
                            <a:schemeClr val="dk1"/>
                          </a:solidFill>
                          <a:latin typeface="+mn-lt"/>
                          <a:ea typeface="+mn-ea"/>
                          <a:cs typeface="+mn-cs"/>
                          <a:sym typeface="Arial"/>
                        </a:rPr>
                        <a:t>vaultuser</a:t>
                      </a:r>
                      <a:r>
                        <a:rPr lang="it-IT" sz="1400" dirty="0"/>
                        <a:t> (no shell, no root).</a:t>
                      </a:r>
                    </a:p>
                  </a:txBody>
                  <a:tcPr/>
                </a:tc>
                <a:extLst>
                  <a:ext uri="{0D108BD9-81ED-4DB2-BD59-A6C34878D82A}">
                    <a16:rowId xmlns:a16="http://schemas.microsoft.com/office/drawing/2014/main" val="1327015718"/>
                  </a:ext>
                </a:extLst>
              </a:tr>
            </a:tbl>
          </a:graphicData>
        </a:graphic>
      </p:graphicFrame>
    </p:spTree>
    <p:extLst>
      <p:ext uri="{BB962C8B-B14F-4D97-AF65-F5344CB8AC3E}">
        <p14:creationId xmlns:p14="http://schemas.microsoft.com/office/powerpoint/2010/main" val="27457191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148F8273-A1FE-1394-286E-D04FB7B5C3E5}"/>
              </a:ext>
            </a:extLst>
          </p:cNvPr>
          <p:cNvSpPr txBox="1"/>
          <p:nvPr/>
        </p:nvSpPr>
        <p:spPr>
          <a:xfrm>
            <a:off x="2007909" y="380941"/>
            <a:ext cx="7993930" cy="369332"/>
          </a:xfrm>
          <a:prstGeom prst="rect">
            <a:avLst/>
          </a:prstGeom>
          <a:noFill/>
        </p:spPr>
        <p:txBody>
          <a:bodyPr wrap="square" rtlCol="0">
            <a:spAutoFit/>
          </a:bodyPr>
          <a:lstStyle/>
          <a:p>
            <a:r>
              <a:rPr lang="it-IT" b="1" dirty="0"/>
              <a:t>Mitigazione Spoofing: </a:t>
            </a:r>
            <a:r>
              <a:rPr lang="it-IT" b="1" dirty="0" err="1"/>
              <a:t>Hardening</a:t>
            </a:r>
            <a:r>
              <a:rPr lang="it-IT" b="1" dirty="0"/>
              <a:t> del Ciclo di Vita dei Token (</a:t>
            </a:r>
            <a:r>
              <a:rPr lang="it-IT" b="1" dirty="0" err="1"/>
              <a:t>Keycloak</a:t>
            </a:r>
            <a:r>
              <a:rPr lang="it-IT" b="1" dirty="0"/>
              <a:t>)</a:t>
            </a:r>
          </a:p>
        </p:txBody>
      </p:sp>
      <p:sp>
        <p:nvSpPr>
          <p:cNvPr id="5" name="CasellaDiTesto 4">
            <a:extLst>
              <a:ext uri="{FF2B5EF4-FFF2-40B4-BE49-F238E27FC236}">
                <a16:creationId xmlns:a16="http://schemas.microsoft.com/office/drawing/2014/main" id="{4E735E67-51C0-DED5-665F-22340E1F3AC1}"/>
              </a:ext>
            </a:extLst>
          </p:cNvPr>
          <p:cNvSpPr txBox="1"/>
          <p:nvPr/>
        </p:nvSpPr>
        <p:spPr>
          <a:xfrm>
            <a:off x="131975" y="829558"/>
            <a:ext cx="11604396" cy="2862322"/>
          </a:xfrm>
          <a:prstGeom prst="rect">
            <a:avLst/>
          </a:prstGeom>
          <a:noFill/>
        </p:spPr>
        <p:txBody>
          <a:bodyPr wrap="square" rtlCol="0">
            <a:spAutoFit/>
          </a:bodyPr>
          <a:lstStyle/>
          <a:p>
            <a:r>
              <a:rPr lang="it-IT" b="1" dirty="0"/>
              <a:t>Minaccia Rilevata (</a:t>
            </a:r>
            <a:r>
              <a:rPr lang="it-IT" b="1" dirty="0" err="1"/>
              <a:t>IriusRisk</a:t>
            </a:r>
            <a:r>
              <a:rPr lang="it-IT" b="1" dirty="0"/>
              <a:t>):</a:t>
            </a:r>
            <a:endParaRPr lang="it-IT" dirty="0"/>
          </a:p>
          <a:p>
            <a:pPr marL="285750" indent="-285750">
              <a:buFont typeface="Arial" panose="020B0604020202020204" pitchFamily="34" charset="0"/>
              <a:buChar char="•"/>
            </a:pPr>
            <a:r>
              <a:rPr lang="it-IT" b="1" dirty="0"/>
              <a:t>Token Compromise:</a:t>
            </a:r>
            <a:r>
              <a:rPr lang="it-IT" dirty="0"/>
              <a:t> Una finestra di validità troppo estesa dei token JWT (Access &amp; Refresh) aumenta il rischio di </a:t>
            </a:r>
            <a:r>
              <a:rPr lang="it-IT" i="1" dirty="0"/>
              <a:t>Replay Attack</a:t>
            </a:r>
            <a:r>
              <a:rPr lang="it-IT" dirty="0"/>
              <a:t> e impersonificazione in caso di furto.</a:t>
            </a:r>
          </a:p>
          <a:p>
            <a:r>
              <a:rPr lang="it-IT" b="1" dirty="0"/>
              <a:t>Strategia di Mitigazione (NIST IA-2 / Session Management):</a:t>
            </a:r>
            <a:r>
              <a:rPr lang="it-IT" dirty="0"/>
              <a:t> Abbiamo applicato una politica di </a:t>
            </a:r>
            <a:r>
              <a:rPr lang="it-IT" b="1" dirty="0"/>
              <a:t>"Short-</a:t>
            </a:r>
            <a:r>
              <a:rPr lang="it-IT" b="1" dirty="0" err="1"/>
              <a:t>Lived</a:t>
            </a:r>
            <a:r>
              <a:rPr lang="it-IT" b="1" dirty="0"/>
              <a:t> Tokens"</a:t>
            </a:r>
            <a:r>
              <a:rPr lang="it-IT" dirty="0"/>
              <a:t> per ridurre drasticamente la finestra di attacco (Attack Window).</a:t>
            </a:r>
          </a:p>
          <a:p>
            <a:r>
              <a:rPr lang="it-IT" b="1" dirty="0"/>
              <a:t>Dettagli Implementativi:</a:t>
            </a:r>
            <a:endParaRPr lang="it-IT" dirty="0"/>
          </a:p>
          <a:p>
            <a:pPr marL="285750" indent="-285750">
              <a:buFont typeface="Arial" panose="020B0604020202020204" pitchFamily="34" charset="0"/>
              <a:buChar char="•"/>
            </a:pPr>
            <a:r>
              <a:rPr lang="it-IT" b="1" dirty="0"/>
              <a:t>Access Token </a:t>
            </a:r>
            <a:r>
              <a:rPr lang="it-IT" b="1" dirty="0" err="1"/>
              <a:t>Lifespan</a:t>
            </a:r>
            <a:r>
              <a:rPr lang="it-IT" b="1" dirty="0"/>
              <a:t>:</a:t>
            </a:r>
            <a:r>
              <a:rPr lang="it-IT" dirty="0"/>
              <a:t> Ridotto a </a:t>
            </a:r>
            <a:r>
              <a:rPr lang="it-IT" b="1" dirty="0"/>
              <a:t>5 Minuti</a:t>
            </a:r>
            <a:r>
              <a:rPr lang="it-IT" dirty="0"/>
              <a:t> (Default spesso 30m/1h). Costringe l'applicazione a rinnovare frequente le credenziali.</a:t>
            </a:r>
          </a:p>
          <a:p>
            <a:pPr marL="285750" indent="-285750">
              <a:buFont typeface="Arial" panose="020B0604020202020204" pitchFamily="34" charset="0"/>
              <a:buChar char="•"/>
            </a:pPr>
            <a:r>
              <a:rPr lang="it-IT" b="1" dirty="0"/>
              <a:t>SSO Session Idle:</a:t>
            </a:r>
            <a:r>
              <a:rPr lang="it-IT" dirty="0"/>
              <a:t> Impostato a </a:t>
            </a:r>
            <a:r>
              <a:rPr lang="it-IT" b="1" dirty="0"/>
              <a:t>15 Minuti</a:t>
            </a:r>
            <a:r>
              <a:rPr lang="it-IT" dirty="0"/>
              <a:t>. Se l'utente è inattivo, la sessione cade rapidamente.</a:t>
            </a:r>
          </a:p>
          <a:p>
            <a:endParaRPr lang="it-IT" dirty="0"/>
          </a:p>
        </p:txBody>
      </p:sp>
      <p:pic>
        <p:nvPicPr>
          <p:cNvPr id="2" name="Immagine 1">
            <a:extLst>
              <a:ext uri="{FF2B5EF4-FFF2-40B4-BE49-F238E27FC236}">
                <a16:creationId xmlns:a16="http://schemas.microsoft.com/office/drawing/2014/main" id="{38D22671-359C-3453-8BE3-CB01A0EE3FAB}"/>
              </a:ext>
            </a:extLst>
          </p:cNvPr>
          <p:cNvPicPr>
            <a:picLocks noChangeAspect="1"/>
          </p:cNvPicPr>
          <p:nvPr/>
        </p:nvPicPr>
        <p:blipFill>
          <a:blip r:embed="rId2"/>
          <a:stretch>
            <a:fillRect/>
          </a:stretch>
        </p:blipFill>
        <p:spPr>
          <a:xfrm>
            <a:off x="2846894" y="3429000"/>
            <a:ext cx="5774605" cy="1023736"/>
          </a:xfrm>
          <a:prstGeom prst="rect">
            <a:avLst/>
          </a:prstGeom>
        </p:spPr>
      </p:pic>
      <p:pic>
        <p:nvPicPr>
          <p:cNvPr id="3" name="Immagine 2">
            <a:extLst>
              <a:ext uri="{FF2B5EF4-FFF2-40B4-BE49-F238E27FC236}">
                <a16:creationId xmlns:a16="http://schemas.microsoft.com/office/drawing/2014/main" id="{50A1C12D-8B7F-59A4-71E6-C6B43215BF09}"/>
              </a:ext>
            </a:extLst>
          </p:cNvPr>
          <p:cNvPicPr>
            <a:picLocks noChangeAspect="1"/>
          </p:cNvPicPr>
          <p:nvPr/>
        </p:nvPicPr>
        <p:blipFill>
          <a:blip r:embed="rId3"/>
          <a:stretch>
            <a:fillRect/>
          </a:stretch>
        </p:blipFill>
        <p:spPr>
          <a:xfrm>
            <a:off x="2846894" y="4616467"/>
            <a:ext cx="5774605" cy="1516748"/>
          </a:xfrm>
          <a:prstGeom prst="rect">
            <a:avLst/>
          </a:prstGeom>
        </p:spPr>
      </p:pic>
    </p:spTree>
    <p:extLst>
      <p:ext uri="{BB962C8B-B14F-4D97-AF65-F5344CB8AC3E}">
        <p14:creationId xmlns:p14="http://schemas.microsoft.com/office/powerpoint/2010/main" val="961233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2DDC0059-0E56-43CA-98EA-B62DD8C7F85F}"/>
              </a:ext>
            </a:extLst>
          </p:cNvPr>
          <p:cNvSpPr txBox="1"/>
          <p:nvPr/>
        </p:nvSpPr>
        <p:spPr>
          <a:xfrm>
            <a:off x="2045616" y="367646"/>
            <a:ext cx="8286161" cy="369332"/>
          </a:xfrm>
          <a:prstGeom prst="rect">
            <a:avLst/>
          </a:prstGeom>
          <a:noFill/>
        </p:spPr>
        <p:txBody>
          <a:bodyPr wrap="square" rtlCol="0">
            <a:spAutoFit/>
          </a:bodyPr>
          <a:lstStyle/>
          <a:p>
            <a:r>
              <a:rPr lang="it-IT" b="1" dirty="0"/>
              <a:t>Mitigazione Spoofing: Session Management &amp; </a:t>
            </a:r>
            <a:r>
              <a:rPr lang="it-IT" b="1" dirty="0" err="1"/>
              <a:t>Fixation</a:t>
            </a:r>
            <a:r>
              <a:rPr lang="it-IT" b="1" dirty="0"/>
              <a:t> </a:t>
            </a:r>
            <a:r>
              <a:rPr lang="it-IT" b="1" dirty="0" err="1"/>
              <a:t>Protection</a:t>
            </a:r>
            <a:r>
              <a:rPr lang="it-IT" b="1" dirty="0"/>
              <a:t> (Spring)</a:t>
            </a:r>
          </a:p>
        </p:txBody>
      </p:sp>
      <p:sp>
        <p:nvSpPr>
          <p:cNvPr id="7" name="CasellaDiTesto 6">
            <a:extLst>
              <a:ext uri="{FF2B5EF4-FFF2-40B4-BE49-F238E27FC236}">
                <a16:creationId xmlns:a16="http://schemas.microsoft.com/office/drawing/2014/main" id="{D56DD5B3-45E6-34D9-1BA1-DAA967CBB3CE}"/>
              </a:ext>
            </a:extLst>
          </p:cNvPr>
          <p:cNvSpPr txBox="1"/>
          <p:nvPr/>
        </p:nvSpPr>
        <p:spPr>
          <a:xfrm>
            <a:off x="84841" y="736978"/>
            <a:ext cx="11990895" cy="3693319"/>
          </a:xfrm>
          <a:prstGeom prst="rect">
            <a:avLst/>
          </a:prstGeom>
          <a:noFill/>
        </p:spPr>
        <p:txBody>
          <a:bodyPr wrap="square" lIns="91440" tIns="45720" rIns="91440" bIns="45720" rtlCol="0" anchor="t">
            <a:spAutoFit/>
          </a:bodyPr>
          <a:lstStyle/>
          <a:p>
            <a:r>
              <a:rPr lang="it-IT" b="1" dirty="0"/>
              <a:t>Minaccia Rilevata (</a:t>
            </a:r>
            <a:r>
              <a:rPr lang="it-IT" b="1" dirty="0" err="1"/>
              <a:t>IriusRisk</a:t>
            </a:r>
            <a:r>
              <a:rPr lang="it-IT" b="1" dirty="0"/>
              <a:t>):</a:t>
            </a:r>
            <a:endParaRPr lang="it-IT" dirty="0"/>
          </a:p>
          <a:p>
            <a:pPr marL="285750" indent="-285750">
              <a:buFont typeface="Arial" panose="020B0604020202020204" pitchFamily="34" charset="0"/>
              <a:buChar char="•"/>
            </a:pPr>
            <a:r>
              <a:rPr lang="it-IT" b="1" dirty="0"/>
              <a:t>Session </a:t>
            </a:r>
            <a:r>
              <a:rPr lang="it-IT" b="1" dirty="0" err="1"/>
              <a:t>Hijacking</a:t>
            </a:r>
            <a:r>
              <a:rPr lang="it-IT" b="1" dirty="0"/>
              <a:t>/</a:t>
            </a:r>
            <a:r>
              <a:rPr lang="it-IT" b="1" dirty="0" err="1"/>
              <a:t>Fixation</a:t>
            </a:r>
            <a:r>
              <a:rPr lang="it-IT" b="1" dirty="0"/>
              <a:t>:</a:t>
            </a:r>
            <a:r>
              <a:rPr lang="it-IT" dirty="0"/>
              <a:t> Rischio che un attaccante possa rubare o imporre un identificativo di sessione (JSESSIONID) valido per impersonare la vittima, sfruttando cookie non protetti o gestione sessione debole.</a:t>
            </a:r>
            <a:endParaRPr lang="it-IT" dirty="0">
              <a:cs typeface="Arial"/>
            </a:endParaRPr>
          </a:p>
          <a:p>
            <a:r>
              <a:rPr lang="it-IT" b="1" dirty="0"/>
              <a:t>Strategia di Mitigazione (NIST SC-23 / Session </a:t>
            </a:r>
            <a:r>
              <a:rPr lang="it-IT" b="1" dirty="0" err="1"/>
              <a:t>Integrity</a:t>
            </a:r>
            <a:r>
              <a:rPr lang="it-IT" b="1" dirty="0"/>
              <a:t>):</a:t>
            </a:r>
            <a:r>
              <a:rPr lang="it-IT" dirty="0"/>
              <a:t> Abbiamo implementato controlli rigorosi sul ciclo di vita della sessione e sugli attributi dei cookie per garantire l'integrità dell'autenticazione.</a:t>
            </a:r>
            <a:endParaRPr lang="it-IT" dirty="0">
              <a:cs typeface="Arial"/>
            </a:endParaRPr>
          </a:p>
          <a:p>
            <a:r>
              <a:rPr lang="it-IT" b="1" dirty="0"/>
              <a:t>Dettagli Implementativi:</a:t>
            </a:r>
            <a:endParaRPr lang="it-IT" dirty="0"/>
          </a:p>
          <a:p>
            <a:pPr marL="285750" indent="-285750">
              <a:buFont typeface="Arial" panose="020B0604020202020204" pitchFamily="34" charset="0"/>
              <a:buChar char="•"/>
            </a:pPr>
            <a:r>
              <a:rPr lang="it-IT" b="1" dirty="0"/>
              <a:t>Session </a:t>
            </a:r>
            <a:r>
              <a:rPr lang="it-IT" b="1" dirty="0" err="1"/>
              <a:t>Fixation</a:t>
            </a:r>
            <a:r>
              <a:rPr lang="it-IT" b="1" dirty="0"/>
              <a:t> </a:t>
            </a:r>
            <a:r>
              <a:rPr lang="it-IT" b="1" dirty="0" err="1"/>
              <a:t>Protection</a:t>
            </a:r>
            <a:r>
              <a:rPr lang="it-IT" b="1" dirty="0"/>
              <a:t>:</a:t>
            </a:r>
            <a:r>
              <a:rPr lang="it-IT" dirty="0"/>
              <a:t> Configurazione di .</a:t>
            </a:r>
            <a:r>
              <a:rPr lang="it-IT" dirty="0" err="1"/>
              <a:t>sessionFixation</a:t>
            </a:r>
            <a:r>
              <a:rPr lang="it-IT" dirty="0"/>
              <a:t>().</a:t>
            </a:r>
            <a:r>
              <a:rPr lang="it-IT" dirty="0" err="1"/>
              <a:t>migrateSession</a:t>
            </a:r>
            <a:r>
              <a:rPr lang="it-IT" dirty="0"/>
              <a:t>() in Spring Security. Al login, si  invalida il vecchio ID di sessione e se ne genera uno nuovo, neutralizzando eventuali ID </a:t>
            </a:r>
            <a:r>
              <a:rPr lang="it-IT" dirty="0" err="1"/>
              <a:t>pre</a:t>
            </a:r>
            <a:r>
              <a:rPr lang="it-IT" dirty="0"/>
              <a:t>-impostati dall'attaccante.</a:t>
            </a:r>
            <a:endParaRPr lang="it-IT" dirty="0">
              <a:cs typeface="Arial"/>
            </a:endParaRPr>
          </a:p>
          <a:p>
            <a:pPr marL="285750" indent="-285750">
              <a:buFont typeface="Arial" panose="020B0604020202020204" pitchFamily="34" charset="0"/>
              <a:buChar char="•"/>
            </a:pPr>
            <a:r>
              <a:rPr lang="it-IT" b="1" dirty="0"/>
              <a:t>Secure Cookie </a:t>
            </a:r>
            <a:r>
              <a:rPr lang="it-IT" b="1" dirty="0" err="1"/>
              <a:t>Attributes</a:t>
            </a:r>
            <a:r>
              <a:rPr lang="it-IT" b="1" dirty="0"/>
              <a:t>:</a:t>
            </a:r>
            <a:r>
              <a:rPr lang="it-IT" dirty="0"/>
              <a:t> Configurazione dei flag </a:t>
            </a:r>
            <a:r>
              <a:rPr lang="it-IT" dirty="0" err="1"/>
              <a:t>HttpOnly</a:t>
            </a:r>
            <a:r>
              <a:rPr lang="it-IT" dirty="0"/>
              <a:t> (previene furti via XSS) e Secure (forza HTTPS) nel file </a:t>
            </a:r>
            <a:r>
              <a:rPr lang="it-IT" dirty="0" err="1"/>
              <a:t>application.properties</a:t>
            </a:r>
            <a:r>
              <a:rPr lang="it-IT" dirty="0"/>
              <a:t>.</a:t>
            </a:r>
            <a:endParaRPr lang="it-IT" dirty="0">
              <a:cs typeface="Arial"/>
            </a:endParaRPr>
          </a:p>
          <a:p>
            <a:endParaRPr lang="it-IT" dirty="0">
              <a:cs typeface="Arial"/>
            </a:endParaRPr>
          </a:p>
          <a:p>
            <a:endParaRPr lang="it-IT" dirty="0"/>
          </a:p>
        </p:txBody>
      </p:sp>
      <p:pic>
        <p:nvPicPr>
          <p:cNvPr id="2" name="Immagine 1">
            <a:extLst>
              <a:ext uri="{FF2B5EF4-FFF2-40B4-BE49-F238E27FC236}">
                <a16:creationId xmlns:a16="http://schemas.microsoft.com/office/drawing/2014/main" id="{C7E65AA8-BCC8-2048-4685-AE57AD769811}"/>
              </a:ext>
            </a:extLst>
          </p:cNvPr>
          <p:cNvPicPr>
            <a:picLocks noChangeAspect="1"/>
          </p:cNvPicPr>
          <p:nvPr/>
        </p:nvPicPr>
        <p:blipFill>
          <a:blip r:embed="rId2"/>
          <a:stretch>
            <a:fillRect/>
          </a:stretch>
        </p:blipFill>
        <p:spPr>
          <a:xfrm>
            <a:off x="2751583" y="4707296"/>
            <a:ext cx="6657409" cy="1237595"/>
          </a:xfrm>
          <a:prstGeom prst="rect">
            <a:avLst/>
          </a:prstGeom>
        </p:spPr>
      </p:pic>
    </p:spTree>
    <p:extLst>
      <p:ext uri="{BB962C8B-B14F-4D97-AF65-F5344CB8AC3E}">
        <p14:creationId xmlns:p14="http://schemas.microsoft.com/office/powerpoint/2010/main" val="41052894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1C31B48-79E0-4D7F-8A9E-B4C7CF5AFE5B}"/>
              </a:ext>
            </a:extLst>
          </p:cNvPr>
          <p:cNvSpPr txBox="1"/>
          <p:nvPr/>
        </p:nvSpPr>
        <p:spPr>
          <a:xfrm>
            <a:off x="3131270" y="377072"/>
            <a:ext cx="5929460" cy="369332"/>
          </a:xfrm>
          <a:prstGeom prst="rect">
            <a:avLst/>
          </a:prstGeom>
          <a:noFill/>
        </p:spPr>
        <p:txBody>
          <a:bodyPr wrap="square" rtlCol="0">
            <a:spAutoFit/>
          </a:bodyPr>
          <a:lstStyle/>
          <a:p>
            <a:r>
              <a:rPr lang="en-US" b="1" dirty="0" err="1"/>
              <a:t>Mitigazione</a:t>
            </a:r>
            <a:r>
              <a:rPr lang="en-US" b="1" dirty="0"/>
              <a:t> Tampering: Supply Chain Security (SCA)</a:t>
            </a:r>
            <a:endParaRPr lang="it-IT" b="1" dirty="0"/>
          </a:p>
        </p:txBody>
      </p:sp>
      <p:sp>
        <p:nvSpPr>
          <p:cNvPr id="5" name="CasellaDiTesto 4">
            <a:extLst>
              <a:ext uri="{FF2B5EF4-FFF2-40B4-BE49-F238E27FC236}">
                <a16:creationId xmlns:a16="http://schemas.microsoft.com/office/drawing/2014/main" id="{F6C76D13-161E-2A3A-8913-ECDCEF74C8AC}"/>
              </a:ext>
            </a:extLst>
          </p:cNvPr>
          <p:cNvSpPr txBox="1"/>
          <p:nvPr/>
        </p:nvSpPr>
        <p:spPr>
          <a:xfrm>
            <a:off x="0" y="746404"/>
            <a:ext cx="11924907" cy="3693319"/>
          </a:xfrm>
          <a:prstGeom prst="rect">
            <a:avLst/>
          </a:prstGeom>
          <a:noFill/>
        </p:spPr>
        <p:txBody>
          <a:bodyPr wrap="square" rtlCol="0">
            <a:spAutoFit/>
          </a:bodyPr>
          <a:lstStyle/>
          <a:p>
            <a:r>
              <a:rPr lang="it-IT" b="1" dirty="0"/>
              <a:t>Minaccia Rilevata (</a:t>
            </a:r>
            <a:r>
              <a:rPr lang="it-IT" b="1" dirty="0" err="1"/>
              <a:t>IriusRisk</a:t>
            </a:r>
            <a:r>
              <a:rPr lang="it-IT" b="1" dirty="0"/>
              <a:t>):</a:t>
            </a:r>
            <a:endParaRPr lang="it-IT" dirty="0"/>
          </a:p>
          <a:p>
            <a:pPr marL="285750" indent="-285750">
              <a:buFont typeface="Arial" panose="020B0604020202020204" pitchFamily="34" charset="0"/>
              <a:buChar char="•"/>
            </a:pPr>
            <a:r>
              <a:rPr lang="it-IT" b="1" dirty="0" err="1"/>
              <a:t>Dependency</a:t>
            </a:r>
            <a:r>
              <a:rPr lang="it-IT" b="1" dirty="0"/>
              <a:t> </a:t>
            </a:r>
            <a:r>
              <a:rPr lang="it-IT" b="1" dirty="0" err="1"/>
              <a:t>Vulnerabilities</a:t>
            </a:r>
            <a:r>
              <a:rPr lang="it-IT" b="1" dirty="0"/>
              <a:t>:</a:t>
            </a:r>
            <a:r>
              <a:rPr lang="it-IT" dirty="0"/>
              <a:t> Rischio di introdurre codice vulnerabile tramite librerie di terze parti obsolete o compromesse (es. Log4Shell), esponendo l'applicazione ad attacchi noti (CVE).</a:t>
            </a:r>
          </a:p>
          <a:p>
            <a:r>
              <a:rPr lang="it-IT" b="1" dirty="0"/>
              <a:t>Strategia di Mitigazione (NIST RA-5 / </a:t>
            </a:r>
            <a:r>
              <a:rPr lang="it-IT" b="1" dirty="0" err="1"/>
              <a:t>Vulnerability</a:t>
            </a:r>
            <a:r>
              <a:rPr lang="it-IT" b="1" dirty="0"/>
              <a:t> Monitoring):</a:t>
            </a:r>
            <a:r>
              <a:rPr lang="it-IT" dirty="0"/>
              <a:t> Abbiamo integrato una soluzione di </a:t>
            </a:r>
            <a:r>
              <a:rPr lang="it-IT" b="1" dirty="0"/>
              <a:t>Software </a:t>
            </a:r>
            <a:r>
              <a:rPr lang="it-IT" b="1" dirty="0" err="1"/>
              <a:t>Composition</a:t>
            </a:r>
            <a:r>
              <a:rPr lang="it-IT" b="1" dirty="0"/>
              <a:t> Analysis (SCA)</a:t>
            </a:r>
            <a:r>
              <a:rPr lang="it-IT" dirty="0"/>
              <a:t> automatizzata direttamente nella pipeline di build.</a:t>
            </a:r>
          </a:p>
          <a:p>
            <a:r>
              <a:rPr lang="it-IT" b="1" dirty="0"/>
              <a:t>Dettagli Implementativi:</a:t>
            </a:r>
            <a:endParaRPr lang="it-IT" dirty="0"/>
          </a:p>
          <a:p>
            <a:pPr marL="285750" indent="-285750">
              <a:buFont typeface="Arial" panose="020B0604020202020204" pitchFamily="34" charset="0"/>
              <a:buChar char="•"/>
            </a:pPr>
            <a:r>
              <a:rPr lang="it-IT" b="1" dirty="0"/>
              <a:t>OWASP </a:t>
            </a:r>
            <a:r>
              <a:rPr lang="it-IT" b="1" dirty="0" err="1"/>
              <a:t>Dependency</a:t>
            </a:r>
            <a:r>
              <a:rPr lang="it-IT" b="1" dirty="0"/>
              <a:t>-Check:</a:t>
            </a:r>
            <a:r>
              <a:rPr lang="it-IT" dirty="0"/>
              <a:t> Integrazione del plugin Maven nel ciclo di vita del progetto.</a:t>
            </a:r>
          </a:p>
          <a:p>
            <a:pPr marL="285750" indent="-285750">
              <a:buFont typeface="Arial" panose="020B0604020202020204" pitchFamily="34" charset="0"/>
              <a:buChar char="•"/>
            </a:pPr>
            <a:r>
              <a:rPr lang="it-IT" b="1" dirty="0" err="1"/>
              <a:t>Automated</a:t>
            </a:r>
            <a:r>
              <a:rPr lang="it-IT" b="1" dirty="0"/>
              <a:t> Audit:</a:t>
            </a:r>
            <a:r>
              <a:rPr lang="it-IT" dirty="0"/>
              <a:t> Ad ogni compilazione, il tool scansiona l'albero delle dipendenze confrontandolo con il database nazionale delle vulnerabilità (NVD).</a:t>
            </a:r>
          </a:p>
          <a:p>
            <a:pPr marL="285750" indent="-285750">
              <a:buFont typeface="Arial" panose="020B0604020202020204" pitchFamily="34" charset="0"/>
              <a:buChar char="•"/>
            </a:pPr>
            <a:r>
              <a:rPr lang="it-IT" b="1" dirty="0"/>
              <a:t>Security Gate:</a:t>
            </a:r>
            <a:r>
              <a:rPr lang="it-IT" dirty="0"/>
              <a:t> Configurazione della regola &lt;</a:t>
            </a:r>
            <a:r>
              <a:rPr lang="it-IT" dirty="0" err="1"/>
              <a:t>failBuildOnCVSS</a:t>
            </a:r>
            <a:r>
              <a:rPr lang="it-IT" dirty="0"/>
              <a:t>&gt;7&lt;/</a:t>
            </a:r>
            <a:r>
              <a:rPr lang="it-IT" dirty="0" err="1"/>
              <a:t>failBuildOnCVSS</a:t>
            </a:r>
            <a:r>
              <a:rPr lang="it-IT" dirty="0"/>
              <a:t>&gt; che blocca automaticamente la compilazione se viene rilevata una vulnerabilità di gravità Alta o Critica, impedendo il </a:t>
            </a:r>
            <a:r>
              <a:rPr lang="it-IT" dirty="0" err="1"/>
              <a:t>deploy</a:t>
            </a:r>
            <a:r>
              <a:rPr lang="it-IT" dirty="0"/>
              <a:t> di software insicuro.</a:t>
            </a:r>
          </a:p>
          <a:p>
            <a:endParaRPr lang="it-IT" dirty="0"/>
          </a:p>
        </p:txBody>
      </p:sp>
      <p:pic>
        <p:nvPicPr>
          <p:cNvPr id="7" name="Immagine 6" descr="Immagine che contiene testo, schermata, Carattere">
            <a:extLst>
              <a:ext uri="{FF2B5EF4-FFF2-40B4-BE49-F238E27FC236}">
                <a16:creationId xmlns:a16="http://schemas.microsoft.com/office/drawing/2014/main" id="{8597A4A5-01FB-B441-46F7-2A6CADB5580C}"/>
              </a:ext>
            </a:extLst>
          </p:cNvPr>
          <p:cNvPicPr>
            <a:picLocks noChangeAspect="1"/>
          </p:cNvPicPr>
          <p:nvPr/>
        </p:nvPicPr>
        <p:blipFill>
          <a:blip r:embed="rId2"/>
          <a:stretch>
            <a:fillRect/>
          </a:stretch>
        </p:blipFill>
        <p:spPr>
          <a:xfrm>
            <a:off x="1597775" y="4365635"/>
            <a:ext cx="7833436" cy="1943924"/>
          </a:xfrm>
          <a:prstGeom prst="rect">
            <a:avLst/>
          </a:prstGeom>
        </p:spPr>
      </p:pic>
    </p:spTree>
    <p:extLst>
      <p:ext uri="{BB962C8B-B14F-4D97-AF65-F5344CB8AC3E}">
        <p14:creationId xmlns:p14="http://schemas.microsoft.com/office/powerpoint/2010/main" val="2637759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6E924D0-88F8-41E0-150F-393D007F326A}"/>
              </a:ext>
            </a:extLst>
          </p:cNvPr>
          <p:cNvSpPr txBox="1"/>
          <p:nvPr/>
        </p:nvSpPr>
        <p:spPr>
          <a:xfrm>
            <a:off x="2527953" y="395927"/>
            <a:ext cx="7332484" cy="369332"/>
          </a:xfrm>
          <a:prstGeom prst="rect">
            <a:avLst/>
          </a:prstGeom>
          <a:noFill/>
        </p:spPr>
        <p:txBody>
          <a:bodyPr wrap="square" rtlCol="0">
            <a:spAutoFit/>
          </a:bodyPr>
          <a:lstStyle/>
          <a:p>
            <a:r>
              <a:rPr lang="en-US" b="1" dirty="0" err="1"/>
              <a:t>Mitigazione</a:t>
            </a:r>
            <a:r>
              <a:rPr lang="en-US" b="1" dirty="0"/>
              <a:t> Tampering: </a:t>
            </a:r>
            <a:r>
              <a:rPr lang="en-US" b="1" dirty="0" err="1"/>
              <a:t>Protezione</a:t>
            </a:r>
            <a:r>
              <a:rPr lang="en-US" b="1" dirty="0"/>
              <a:t> CSRF (Double-Submit Cookie)</a:t>
            </a:r>
            <a:endParaRPr lang="it-IT" b="1" dirty="0"/>
          </a:p>
        </p:txBody>
      </p:sp>
      <p:sp>
        <p:nvSpPr>
          <p:cNvPr id="5" name="CasellaDiTesto 4">
            <a:extLst>
              <a:ext uri="{FF2B5EF4-FFF2-40B4-BE49-F238E27FC236}">
                <a16:creationId xmlns:a16="http://schemas.microsoft.com/office/drawing/2014/main" id="{94932D59-8867-DBC4-CD00-ED82EC1D9853}"/>
              </a:ext>
            </a:extLst>
          </p:cNvPr>
          <p:cNvSpPr txBox="1"/>
          <p:nvPr/>
        </p:nvSpPr>
        <p:spPr>
          <a:xfrm>
            <a:off x="131975" y="765259"/>
            <a:ext cx="11642104" cy="3693319"/>
          </a:xfrm>
          <a:prstGeom prst="rect">
            <a:avLst/>
          </a:prstGeom>
          <a:noFill/>
        </p:spPr>
        <p:txBody>
          <a:bodyPr wrap="square" rtlCol="0">
            <a:spAutoFit/>
          </a:bodyPr>
          <a:lstStyle/>
          <a:p>
            <a:r>
              <a:rPr lang="it-IT" b="1" dirty="0"/>
              <a:t>Minaccia Rilevata (</a:t>
            </a:r>
            <a:r>
              <a:rPr lang="it-IT" b="1" dirty="0" err="1"/>
              <a:t>IriusRisk</a:t>
            </a:r>
            <a:r>
              <a:rPr lang="it-IT" b="1" dirty="0"/>
              <a:t>):</a:t>
            </a:r>
            <a:endParaRPr lang="it-IT" dirty="0"/>
          </a:p>
          <a:p>
            <a:pPr marL="285750" indent="-285750">
              <a:buFont typeface="Arial" panose="020B0604020202020204" pitchFamily="34" charset="0"/>
              <a:buChar char="•"/>
            </a:pPr>
            <a:r>
              <a:rPr lang="it-IT" b="1" dirty="0"/>
              <a:t>CSRF Attacks:</a:t>
            </a:r>
            <a:r>
              <a:rPr lang="it-IT" dirty="0"/>
              <a:t> Rischio che un sito malevolo forzi il browser dell'utente loggato a eseguire azioni indesiderate (es. cambio password o cancellazione dati) verso la nostra applicazione, sfruttando la fiducia del browser.</a:t>
            </a:r>
          </a:p>
          <a:p>
            <a:r>
              <a:rPr lang="it-IT" b="1" dirty="0"/>
              <a:t>Strategia di Mitigazione (NIST SI-3 / </a:t>
            </a:r>
            <a:r>
              <a:rPr lang="it-IT" b="1" dirty="0" err="1"/>
              <a:t>Malicious</a:t>
            </a:r>
            <a:r>
              <a:rPr lang="it-IT" b="1" dirty="0"/>
              <a:t> Code </a:t>
            </a:r>
            <a:r>
              <a:rPr lang="it-IT" b="1" dirty="0" err="1"/>
              <a:t>Protection</a:t>
            </a:r>
            <a:r>
              <a:rPr lang="it-IT" b="1" dirty="0"/>
              <a:t>):</a:t>
            </a:r>
            <a:r>
              <a:rPr lang="it-IT" dirty="0"/>
              <a:t> Abbiamo abilitato la protezione CSRF sincronizzata basata su token crittografici, adottando il pattern architetturale </a:t>
            </a:r>
            <a:r>
              <a:rPr lang="it-IT" b="1" dirty="0"/>
              <a:t>Double-</a:t>
            </a:r>
            <a:r>
              <a:rPr lang="it-IT" b="1" dirty="0" err="1"/>
              <a:t>Submit</a:t>
            </a:r>
            <a:r>
              <a:rPr lang="it-IT" b="1" dirty="0"/>
              <a:t> Cookie</a:t>
            </a:r>
            <a:r>
              <a:rPr lang="it-IT" dirty="0"/>
              <a:t>.</a:t>
            </a:r>
          </a:p>
          <a:p>
            <a:r>
              <a:rPr lang="it-IT" b="1" dirty="0"/>
              <a:t>Dettagli Implementativi:</a:t>
            </a:r>
            <a:endParaRPr lang="it-IT" dirty="0"/>
          </a:p>
          <a:p>
            <a:pPr marL="285750" indent="-285750">
              <a:buFont typeface="Arial" panose="020B0604020202020204" pitchFamily="34" charset="0"/>
              <a:buChar char="•"/>
            </a:pPr>
            <a:r>
              <a:rPr lang="it-IT" b="1" dirty="0" err="1"/>
              <a:t>CookieCsrfTokenRepository</a:t>
            </a:r>
            <a:r>
              <a:rPr lang="it-IT" b="1" dirty="0"/>
              <a:t>:</a:t>
            </a:r>
            <a:r>
              <a:rPr lang="it-IT" dirty="0"/>
              <a:t> Configurazione di Spring Security per persistere il token CSRF in un cookie dedicato (XSRF-TOKEN) anziché nella sessione server.</a:t>
            </a:r>
          </a:p>
          <a:p>
            <a:pPr marL="285750" indent="-285750">
              <a:buFont typeface="Arial" panose="020B0604020202020204" pitchFamily="34" charset="0"/>
              <a:buChar char="•"/>
            </a:pPr>
            <a:r>
              <a:rPr lang="it-IT" b="1" dirty="0"/>
              <a:t>JavaScript </a:t>
            </a:r>
            <a:r>
              <a:rPr lang="it-IT" b="1" dirty="0" err="1"/>
              <a:t>Readable</a:t>
            </a:r>
            <a:r>
              <a:rPr lang="it-IT" b="1" dirty="0"/>
              <a:t>:</a:t>
            </a:r>
            <a:r>
              <a:rPr lang="it-IT" dirty="0"/>
              <a:t> Impostazione del flag </a:t>
            </a:r>
            <a:r>
              <a:rPr lang="it-IT" dirty="0" err="1"/>
              <a:t>HttpOnly</a:t>
            </a:r>
            <a:r>
              <a:rPr lang="it-IT" dirty="0"/>
              <a:t>=false per consentire al client </a:t>
            </a:r>
            <a:r>
              <a:rPr lang="it-IT" dirty="0" err="1"/>
              <a:t>frontend</a:t>
            </a:r>
            <a:r>
              <a:rPr lang="it-IT" dirty="0"/>
              <a:t> di leggere il token e allegarlo all'</a:t>
            </a:r>
            <a:r>
              <a:rPr lang="it-IT" dirty="0" err="1"/>
              <a:t>header</a:t>
            </a:r>
            <a:r>
              <a:rPr lang="it-IT" dirty="0"/>
              <a:t> X-XSRF-TOKEN in ogni richiesta di modifica stato (POST/PUT/DELETE).</a:t>
            </a:r>
          </a:p>
          <a:p>
            <a:pPr marL="285750" indent="-285750">
              <a:buFont typeface="Arial" panose="020B0604020202020204" pitchFamily="34" charset="0"/>
              <a:buChar char="•"/>
            </a:pPr>
            <a:r>
              <a:rPr lang="it-IT" b="1" dirty="0" err="1"/>
              <a:t>Validation</a:t>
            </a:r>
            <a:r>
              <a:rPr lang="it-IT" b="1" dirty="0"/>
              <a:t>:</a:t>
            </a:r>
            <a:r>
              <a:rPr lang="it-IT" dirty="0"/>
              <a:t> Il server rifiuta automaticamente qualsiasi richiesta di modifica che non presenti il token corretto, garantendo che l'azione provenga dall'applicazione legittima.</a:t>
            </a:r>
          </a:p>
          <a:p>
            <a:endParaRPr lang="it-IT" dirty="0"/>
          </a:p>
        </p:txBody>
      </p:sp>
      <p:pic>
        <p:nvPicPr>
          <p:cNvPr id="7" name="Immagine 6">
            <a:extLst>
              <a:ext uri="{FF2B5EF4-FFF2-40B4-BE49-F238E27FC236}">
                <a16:creationId xmlns:a16="http://schemas.microsoft.com/office/drawing/2014/main" id="{0506CDA9-4C7F-DE0F-CD50-91379C0776AB}"/>
              </a:ext>
            </a:extLst>
          </p:cNvPr>
          <p:cNvPicPr>
            <a:picLocks noChangeAspect="1"/>
          </p:cNvPicPr>
          <p:nvPr/>
        </p:nvPicPr>
        <p:blipFill>
          <a:blip r:embed="rId2"/>
          <a:stretch>
            <a:fillRect/>
          </a:stretch>
        </p:blipFill>
        <p:spPr>
          <a:xfrm>
            <a:off x="374451" y="4458578"/>
            <a:ext cx="11443098" cy="1300854"/>
          </a:xfrm>
          <a:prstGeom prst="rect">
            <a:avLst/>
          </a:prstGeom>
        </p:spPr>
      </p:pic>
    </p:spTree>
    <p:extLst>
      <p:ext uri="{BB962C8B-B14F-4D97-AF65-F5344CB8AC3E}">
        <p14:creationId xmlns:p14="http://schemas.microsoft.com/office/powerpoint/2010/main" val="3413409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E5795BAE-1A06-C9F0-26A3-E758578A63CC}"/>
              </a:ext>
            </a:extLst>
          </p:cNvPr>
          <p:cNvSpPr>
            <a:spLocks noChangeArrowheads="1"/>
          </p:cNvSpPr>
          <p:nvPr/>
        </p:nvSpPr>
        <p:spPr bwMode="auto">
          <a:xfrm>
            <a:off x="420546" y="722524"/>
            <a:ext cx="1098437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3.7</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Core </a:t>
            </a:r>
            <a:r>
              <a:rPr kumimoji="0" lang="it-IT" altLang="it-IT" b="1" i="0" u="none" strike="noStrike" cap="none" normalizeH="0" baseline="0" dirty="0" err="1">
                <a:ln>
                  <a:noFill/>
                </a:ln>
                <a:solidFill>
                  <a:schemeClr val="tx1"/>
                </a:solidFill>
                <a:effectLst/>
                <a:latin typeface="Arial" panose="020B0604020202020204" pitchFamily="34" charset="0"/>
              </a:rPr>
              <a:t>Dump</a:t>
            </a:r>
            <a:r>
              <a:rPr kumimoji="0" lang="it-IT" altLang="it-IT" b="1" i="0" u="none" strike="noStrike" cap="none" normalizeH="0" baseline="0" dirty="0">
                <a:ln>
                  <a:noFill/>
                </a:ln>
                <a:solidFill>
                  <a:schemeClr val="tx1"/>
                </a:solidFill>
                <a:effectLst/>
                <a:latin typeface="Arial" panose="020B0604020202020204" pitchFamily="34" charset="0"/>
              </a:rPr>
              <a:t> Directory</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In </a:t>
            </a:r>
            <a:r>
              <a:rPr kumimoji="0" lang="it-IT" altLang="it-IT" b="0" i="0" u="none" strike="noStrike" cap="none" normalizeH="0" baseline="0" dirty="0" err="1">
                <a:ln>
                  <a:noFill/>
                </a:ln>
                <a:solidFill>
                  <a:schemeClr val="tx1"/>
                </a:solidFill>
                <a:effectLst/>
                <a:latin typeface="Arial Unicode MS"/>
              </a:rPr>
              <a:t>httpd.conf</a:t>
            </a:r>
            <a:r>
              <a:rPr kumimoji="0" lang="it-IT" altLang="it-IT" b="0" i="0" u="none" strike="noStrike" cap="none" normalizeH="0" baseline="0" dirty="0">
                <a:ln>
                  <a:noFill/>
                </a:ln>
                <a:solidFill>
                  <a:schemeClr val="tx1"/>
                </a:solidFill>
                <a:effectLst/>
              </a:rPr>
              <a:t>, ho aggiunto </a:t>
            </a:r>
            <a:r>
              <a:rPr kumimoji="0" lang="it-IT" altLang="it-IT" b="0" i="0" u="none" strike="noStrike" cap="none" normalizeH="0" baseline="0" dirty="0" err="1">
                <a:ln>
                  <a:noFill/>
                </a:ln>
                <a:solidFill>
                  <a:schemeClr val="tx1"/>
                </a:solidFill>
                <a:effectLst/>
                <a:latin typeface="Arial Unicode MS"/>
              </a:rPr>
              <a:t>CoreDumpDirectory</a:t>
            </a:r>
            <a:r>
              <a:rPr kumimoji="0" lang="it-IT" altLang="it-IT" b="0" i="0" u="none" strike="noStrike" cap="none" normalizeH="0" baseline="0" dirty="0">
                <a:ln>
                  <a:noFill/>
                </a:ln>
                <a:solidFill>
                  <a:schemeClr val="tx1"/>
                </a:solidFill>
                <a:effectLst/>
                <a:latin typeface="Arial Unicode MS"/>
              </a:rPr>
              <a:t> "C:/Apache24/logs"</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3.8</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Lock File </a:t>
            </a:r>
            <a:r>
              <a:rPr kumimoji="0" lang="it-IT" altLang="it-IT" b="1" i="0" u="none" strike="noStrike" cap="none" normalizeH="0" baseline="0" dirty="0" err="1">
                <a:ln>
                  <a:noFill/>
                </a:ln>
                <a:solidFill>
                  <a:schemeClr val="tx1"/>
                </a:solidFill>
                <a:effectLst/>
                <a:latin typeface="Arial" panose="020B0604020202020204" pitchFamily="34" charset="0"/>
              </a:rPr>
              <a:t>Secured</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ho inserito la direttiva </a:t>
            </a:r>
            <a:r>
              <a:rPr kumimoji="0" lang="it-IT" altLang="it-IT" b="0" i="0" u="none" strike="noStrike" cap="none" normalizeH="0" baseline="0" dirty="0" err="1">
                <a:ln>
                  <a:noFill/>
                </a:ln>
                <a:solidFill>
                  <a:schemeClr val="tx1"/>
                </a:solidFill>
                <a:effectLst/>
                <a:latin typeface="Arial Unicode MS"/>
              </a:rPr>
              <a:t>Mutex</a:t>
            </a:r>
            <a:r>
              <a:rPr kumimoji="0" lang="it-IT" altLang="it-IT" b="0" i="0" u="none" strike="noStrike" cap="none" normalizeH="0" baseline="0" dirty="0">
                <a:ln>
                  <a:noFill/>
                </a:ln>
                <a:solidFill>
                  <a:schemeClr val="tx1"/>
                </a:solidFill>
                <a:effectLst/>
                <a:latin typeface="Arial Unicode MS"/>
              </a:rPr>
              <a:t> </a:t>
            </a:r>
            <a:r>
              <a:rPr kumimoji="0" lang="it-IT" altLang="it-IT" b="0" i="0" u="none" strike="noStrike" cap="none" normalizeH="0" baseline="0" dirty="0" err="1">
                <a:ln>
                  <a:noFill/>
                </a:ln>
                <a:solidFill>
                  <a:schemeClr val="tx1"/>
                </a:solidFill>
                <a:effectLst/>
                <a:latin typeface="Arial Unicode MS"/>
              </a:rPr>
              <a:t>default:logs</a:t>
            </a:r>
            <a:r>
              <a:rPr kumimoji="0" lang="it-IT" altLang="it-IT" b="0" i="0" u="none" strike="noStrike" cap="none" normalizeH="0" baseline="0" dirty="0">
                <a:ln>
                  <a:noFill/>
                </a:ln>
                <a:solidFill>
                  <a:schemeClr val="tx1"/>
                </a:solidFill>
                <a:effectLst/>
              </a:rPr>
              <a:t>. La cartella </a:t>
            </a:r>
            <a:r>
              <a:rPr kumimoji="0" lang="it-IT" altLang="it-IT" b="0" i="0" u="none" strike="noStrike" cap="none" normalizeH="0" baseline="0" dirty="0">
                <a:ln>
                  <a:noFill/>
                </a:ln>
                <a:solidFill>
                  <a:schemeClr val="tx1"/>
                </a:solidFill>
                <a:effectLst/>
                <a:latin typeface="Arial Unicode MS"/>
              </a:rPr>
              <a:t>logs</a:t>
            </a:r>
            <a:r>
              <a:rPr kumimoji="0" lang="it-IT" altLang="it-IT" b="0" i="0" u="none" strike="noStrike" cap="none" normalizeH="0" baseline="0" dirty="0">
                <a:ln>
                  <a:noFill/>
                </a:ln>
                <a:solidFill>
                  <a:schemeClr val="tx1"/>
                </a:solidFill>
                <a:effectLst/>
              </a:rPr>
              <a:t> l’ho messa scrivibile solo da Admin e </a:t>
            </a:r>
            <a:r>
              <a:rPr kumimoji="0" lang="it-IT" altLang="it-IT" b="0" i="0" u="none" strike="noStrike" cap="none" normalizeH="0" baseline="0" dirty="0" err="1">
                <a:ln>
                  <a:noFill/>
                </a:ln>
                <a:solidFill>
                  <a:schemeClr val="tx1"/>
                </a:solidFill>
                <a:effectLst/>
              </a:rPr>
              <a:t>Svc_Apache</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3.9</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Pid</a:t>
            </a:r>
            <a:r>
              <a:rPr kumimoji="0" lang="it-IT" altLang="it-IT" b="1" i="0" u="none" strike="noStrike" cap="none" normalizeH="0" baseline="0" dirty="0">
                <a:ln>
                  <a:noFill/>
                </a:ln>
                <a:solidFill>
                  <a:schemeClr val="tx1"/>
                </a:solidFill>
                <a:effectLst/>
                <a:latin typeface="Arial" panose="020B0604020202020204" pitchFamily="34" charset="0"/>
              </a:rPr>
              <a:t> File </a:t>
            </a:r>
            <a:r>
              <a:rPr kumimoji="0" lang="it-IT" altLang="it-IT" b="1" i="0" u="none" strike="noStrike" cap="none" normalizeH="0" baseline="0" dirty="0" err="1">
                <a:ln>
                  <a:noFill/>
                </a:ln>
                <a:solidFill>
                  <a:schemeClr val="tx1"/>
                </a:solidFill>
                <a:effectLst/>
                <a:latin typeface="Arial" panose="020B0604020202020204" pitchFamily="34" charset="0"/>
              </a:rPr>
              <a:t>Secured</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ho verificato la presenza di </a:t>
            </a:r>
            <a:r>
              <a:rPr kumimoji="0" lang="it-IT" altLang="it-IT" b="0" i="0" u="none" strike="noStrike" cap="none" normalizeH="0" baseline="0" dirty="0" err="1">
                <a:ln>
                  <a:noFill/>
                </a:ln>
                <a:solidFill>
                  <a:schemeClr val="tx1"/>
                </a:solidFill>
                <a:effectLst/>
                <a:latin typeface="Arial Unicode MS"/>
              </a:rPr>
              <a:t>PidFile</a:t>
            </a:r>
            <a:r>
              <a:rPr kumimoji="0" lang="it-IT" altLang="it-IT" b="0" i="0" u="none" strike="noStrike" cap="none" normalizeH="0" baseline="0" dirty="0">
                <a:ln>
                  <a:noFill/>
                </a:ln>
                <a:solidFill>
                  <a:schemeClr val="tx1"/>
                </a:solidFill>
                <a:effectLst/>
                <a:latin typeface="Arial Unicode MS"/>
              </a:rPr>
              <a:t> logs/</a:t>
            </a:r>
            <a:r>
              <a:rPr kumimoji="0" lang="it-IT" altLang="it-IT" b="0" i="0" u="none" strike="noStrike" cap="none" normalizeH="0" baseline="0" dirty="0" err="1">
                <a:ln>
                  <a:noFill/>
                </a:ln>
                <a:solidFill>
                  <a:schemeClr val="tx1"/>
                </a:solidFill>
                <a:effectLst/>
                <a:latin typeface="Arial Unicode MS"/>
              </a:rPr>
              <a:t>httpd.pid</a:t>
            </a:r>
            <a:r>
              <a:rPr lang="it-IT" altLang="it-IT" dirty="0">
                <a:latin typeface="Arial Unicode MS"/>
              </a:rPr>
              <a:t> con gli stessi permessi precedenti</a:t>
            </a:r>
            <a:endParaRPr kumimoji="0" lang="it-IT" altLang="it-IT"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3.10</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ScoreBoard</a:t>
            </a:r>
            <a:r>
              <a:rPr kumimoji="0" lang="it-IT" altLang="it-IT" b="1" i="0" u="none" strike="noStrike" cap="none" normalizeH="0" baseline="0" dirty="0">
                <a:ln>
                  <a:noFill/>
                </a:ln>
                <a:solidFill>
                  <a:schemeClr val="tx1"/>
                </a:solidFill>
                <a:effectLst/>
                <a:latin typeface="Arial" panose="020B0604020202020204" pitchFamily="34" charset="0"/>
              </a:rPr>
              <a:t> File </a:t>
            </a:r>
            <a:r>
              <a:rPr kumimoji="0" lang="it-IT" altLang="it-IT" b="1" i="0" u="none" strike="noStrike" cap="none" normalizeH="0" baseline="0" dirty="0" err="1">
                <a:ln>
                  <a:noFill/>
                </a:ln>
                <a:solidFill>
                  <a:schemeClr val="tx1"/>
                </a:solidFill>
                <a:effectLst/>
                <a:latin typeface="Arial" panose="020B0604020202020204" pitchFamily="34" charset="0"/>
              </a:rPr>
              <a:t>Secured</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a:t>
            </a:r>
            <a:r>
              <a:rPr lang="it-IT" altLang="it-IT" dirty="0">
                <a:latin typeface="Arial" panose="020B0604020202020204" pitchFamily="34" charset="0"/>
              </a:rPr>
              <a:t>verificato</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0" u="none" strike="noStrike" cap="none" normalizeH="0" baseline="0" dirty="0" err="1">
                <a:ln>
                  <a:noFill/>
                </a:ln>
                <a:solidFill>
                  <a:schemeClr val="tx1"/>
                </a:solidFill>
                <a:effectLst/>
                <a:latin typeface="Arial Unicode MS"/>
              </a:rPr>
              <a:t>ScoreBoardFile</a:t>
            </a:r>
            <a:r>
              <a:rPr kumimoji="0" lang="it-IT" altLang="it-IT" b="0" i="0" u="none" strike="noStrike" cap="none" normalizeH="0" baseline="0" dirty="0">
                <a:ln>
                  <a:noFill/>
                </a:ln>
                <a:solidFill>
                  <a:schemeClr val="tx1"/>
                </a:solidFill>
                <a:effectLst/>
                <a:latin typeface="Arial Unicode MS"/>
              </a:rPr>
              <a:t> logs/</a:t>
            </a:r>
            <a:r>
              <a:rPr kumimoji="0" lang="it-IT" altLang="it-IT" b="0" i="0" u="none" strike="noStrike" cap="none" normalizeH="0" baseline="0" dirty="0" err="1">
                <a:ln>
                  <a:noFill/>
                </a:ln>
                <a:solidFill>
                  <a:schemeClr val="tx1"/>
                </a:solidFill>
                <a:effectLst/>
                <a:latin typeface="Arial Unicode MS"/>
              </a:rPr>
              <a:t>apache_status</a:t>
            </a:r>
            <a:r>
              <a:rPr kumimoji="0" lang="it-IT" altLang="it-IT" b="0" i="0" u="none" strike="noStrike" cap="none" normalizeH="0" baseline="0" dirty="0">
                <a:ln>
                  <a:noFill/>
                </a:ln>
                <a:solidFill>
                  <a:schemeClr val="tx1"/>
                </a:solidFill>
                <a:effectLst/>
                <a:latin typeface="Arial Unicode MS"/>
              </a:rPr>
              <a:t> con gli stessi permessi precedenti</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3.11</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Gruppo Apache Scrittura </a:t>
            </a:r>
            <a:r>
              <a:rPr kumimoji="0" lang="it-IT" altLang="it-IT" b="1" i="0" u="none" strike="noStrike" cap="none" normalizeH="0" baseline="0" dirty="0" err="1">
                <a:ln>
                  <a:noFill/>
                </a:ln>
                <a:solidFill>
                  <a:schemeClr val="tx1"/>
                </a:solidFill>
                <a:effectLst/>
                <a:latin typeface="Arial" panose="020B0604020202020204" pitchFamily="34" charset="0"/>
              </a:rPr>
              <a:t>Restritta</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L'utente </a:t>
            </a:r>
            <a:r>
              <a:rPr kumimoji="0" lang="it-IT" altLang="it-IT" b="0" i="0" u="none" strike="noStrike" cap="none" normalizeH="0" baseline="0" dirty="0" err="1">
                <a:ln>
                  <a:noFill/>
                </a:ln>
                <a:solidFill>
                  <a:schemeClr val="tx1"/>
                </a:solidFill>
                <a:effectLst/>
                <a:latin typeface="Arial Unicode MS"/>
              </a:rPr>
              <a:t>Svc_Apache</a:t>
            </a:r>
            <a:r>
              <a:rPr kumimoji="0" lang="it-IT" altLang="it-IT" b="0" i="0" u="none" strike="noStrike" cap="none" normalizeH="0" baseline="0" dirty="0">
                <a:ln>
                  <a:noFill/>
                </a:ln>
                <a:solidFill>
                  <a:schemeClr val="tx1"/>
                </a:solidFill>
                <a:effectLst/>
              </a:rPr>
              <a:t> ha </a:t>
            </a:r>
            <a:r>
              <a:rPr kumimoji="0" lang="it-IT" altLang="it-IT" b="1" i="0" u="none" strike="noStrike" cap="none" normalizeH="0" baseline="0" dirty="0">
                <a:ln>
                  <a:noFill/>
                </a:ln>
                <a:solidFill>
                  <a:schemeClr val="tx1"/>
                </a:solidFill>
                <a:effectLst/>
                <a:latin typeface="Arial" panose="020B0604020202020204" pitchFamily="34" charset="0"/>
              </a:rPr>
              <a:t>Solo Lettura</a:t>
            </a:r>
            <a:r>
              <a:rPr kumimoji="0" lang="it-IT" altLang="it-IT" b="0" i="0" u="none" strike="noStrike" cap="none" normalizeH="0" baseline="0" dirty="0">
                <a:ln>
                  <a:noFill/>
                </a:ln>
                <a:solidFill>
                  <a:schemeClr val="tx1"/>
                </a:solidFill>
                <a:effectLst/>
                <a:latin typeface="Arial" panose="020B0604020202020204" pitchFamily="34" charset="0"/>
              </a:rPr>
              <a:t> su </a:t>
            </a:r>
            <a:r>
              <a:rPr kumimoji="0" lang="it-IT" altLang="it-IT" b="0" i="0" u="none" strike="noStrike" cap="none" normalizeH="0" baseline="0" dirty="0">
                <a:ln>
                  <a:noFill/>
                </a:ln>
                <a:solidFill>
                  <a:schemeClr val="tx1"/>
                </a:solidFill>
                <a:effectLst/>
                <a:latin typeface="Arial Unicode MS"/>
              </a:rPr>
              <a:t>bin</a:t>
            </a:r>
            <a:r>
              <a:rPr kumimoji="0" lang="it-IT" altLang="it-IT" b="0" i="0" u="none" strike="noStrike" cap="none" normalizeH="0" baseline="0" dirty="0">
                <a:ln>
                  <a:noFill/>
                </a:ln>
                <a:solidFill>
                  <a:schemeClr val="tx1"/>
                </a:solidFill>
                <a:effectLst/>
              </a:rPr>
              <a:t>, </a:t>
            </a:r>
            <a:r>
              <a:rPr kumimoji="0" lang="it-IT" altLang="it-IT" b="0" i="0" u="none" strike="noStrike" cap="none" normalizeH="0" baseline="0" dirty="0" err="1">
                <a:ln>
                  <a:noFill/>
                </a:ln>
                <a:solidFill>
                  <a:schemeClr val="tx1"/>
                </a:solidFill>
                <a:effectLst/>
                <a:latin typeface="Arial Unicode MS"/>
              </a:rPr>
              <a:t>conf</a:t>
            </a:r>
            <a:r>
              <a:rPr kumimoji="0" lang="it-IT" altLang="it-IT" b="0" i="0" u="none" strike="noStrike" cap="none" normalizeH="0" baseline="0" dirty="0">
                <a:ln>
                  <a:noFill/>
                </a:ln>
                <a:solidFill>
                  <a:schemeClr val="tx1"/>
                </a:solidFill>
                <a:effectLst/>
              </a:rPr>
              <a:t> e </a:t>
            </a:r>
            <a:r>
              <a:rPr kumimoji="0" lang="it-IT" altLang="it-IT" b="0" i="0" u="none" strike="noStrike" cap="none" normalizeH="0" baseline="0" dirty="0" err="1">
                <a:ln>
                  <a:noFill/>
                </a:ln>
                <a:solidFill>
                  <a:schemeClr val="tx1"/>
                </a:solidFill>
                <a:effectLst/>
                <a:latin typeface="Arial Unicode MS"/>
              </a:rPr>
              <a:t>modules</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3.12</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err="1">
                <a:ln>
                  <a:noFill/>
                </a:ln>
                <a:solidFill>
                  <a:schemeClr val="tx1"/>
                </a:solidFill>
                <a:effectLst/>
                <a:latin typeface="Arial" panose="020B0604020202020204" pitchFamily="34" charset="0"/>
              </a:rPr>
              <a:t>Document</a:t>
            </a:r>
            <a:r>
              <a:rPr kumimoji="0" lang="it-IT" altLang="it-IT" b="1" i="0" u="none" strike="noStrike" cap="none" normalizeH="0" baseline="0" dirty="0">
                <a:ln>
                  <a:noFill/>
                </a:ln>
                <a:solidFill>
                  <a:schemeClr val="tx1"/>
                </a:solidFill>
                <a:effectLst/>
                <a:latin typeface="Arial" panose="020B0604020202020204" pitchFamily="34" charset="0"/>
              </a:rPr>
              <a:t> Root Scrittura </a:t>
            </a:r>
            <a:r>
              <a:rPr kumimoji="0" lang="it-IT" altLang="it-IT" b="1" i="0" u="none" strike="noStrike" cap="none" normalizeH="0" baseline="0" dirty="0" err="1">
                <a:ln>
                  <a:noFill/>
                </a:ln>
                <a:solidFill>
                  <a:schemeClr val="tx1"/>
                </a:solidFill>
                <a:effectLst/>
                <a:latin typeface="Arial" panose="020B0604020202020204" pitchFamily="34" charset="0"/>
              </a:rPr>
              <a:t>Restritta</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L'utente </a:t>
            </a:r>
            <a:r>
              <a:rPr kumimoji="0" lang="it-IT" altLang="it-IT" b="0" i="0" u="none" strike="noStrike" cap="none" normalizeH="0" baseline="0" dirty="0" err="1">
                <a:ln>
                  <a:noFill/>
                </a:ln>
                <a:solidFill>
                  <a:schemeClr val="tx1"/>
                </a:solidFill>
                <a:effectLst/>
                <a:latin typeface="Arial Unicode MS"/>
              </a:rPr>
              <a:t>Svc_Apache</a:t>
            </a:r>
            <a:r>
              <a:rPr kumimoji="0" lang="it-IT" altLang="it-IT" b="0" i="0" u="none" strike="noStrike" cap="none" normalizeH="0" baseline="0" dirty="0">
                <a:ln>
                  <a:noFill/>
                </a:ln>
                <a:solidFill>
                  <a:schemeClr val="tx1"/>
                </a:solidFill>
                <a:effectLst/>
              </a:rPr>
              <a:t> ha </a:t>
            </a:r>
            <a:r>
              <a:rPr kumimoji="0" lang="it-IT" altLang="it-IT" b="1" i="0" u="none" strike="noStrike" cap="none" normalizeH="0" baseline="0" dirty="0">
                <a:ln>
                  <a:noFill/>
                </a:ln>
                <a:solidFill>
                  <a:schemeClr val="tx1"/>
                </a:solidFill>
                <a:effectLst/>
                <a:latin typeface="Arial" panose="020B0604020202020204" pitchFamily="34" charset="0"/>
              </a:rPr>
              <a:t>Solo Lettura</a:t>
            </a:r>
            <a:r>
              <a:rPr kumimoji="0" lang="it-IT" altLang="it-IT" b="0" i="0" u="none" strike="noStrike" cap="none" normalizeH="0" baseline="0" dirty="0">
                <a:ln>
                  <a:noFill/>
                </a:ln>
                <a:solidFill>
                  <a:schemeClr val="tx1"/>
                </a:solidFill>
                <a:effectLst/>
                <a:latin typeface="Arial" panose="020B0604020202020204" pitchFamily="34" charset="0"/>
              </a:rPr>
              <a:t> su </a:t>
            </a:r>
            <a:r>
              <a:rPr kumimoji="0" lang="it-IT" altLang="it-IT" b="0" i="0" u="none" strike="noStrike" cap="none" normalizeH="0" baseline="0" dirty="0" err="1">
                <a:ln>
                  <a:noFill/>
                </a:ln>
                <a:solidFill>
                  <a:schemeClr val="tx1"/>
                </a:solidFill>
                <a:effectLst/>
                <a:latin typeface="Arial Unicode MS"/>
              </a:rPr>
              <a:t>htdocs</a:t>
            </a:r>
            <a:r>
              <a:rPr kumimoji="0" lang="it-IT" altLang="it-IT" b="0" i="0" u="none" strike="noStrike" cap="none" normalizeH="0" baseline="0" dirty="0">
                <a:ln>
                  <a:noFill/>
                </a:ln>
                <a:solidFill>
                  <a:schemeClr val="tx1"/>
                </a:solidFill>
                <a:effectLst/>
              </a:rPr>
              <a:t> (a meno che l'app non richieda upload).</a:t>
            </a:r>
            <a:endParaRPr kumimoji="0" lang="it-IT" altLang="it-IT"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10773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E2F18B3-453C-DDD8-EFA1-D26CAC2A5AC3}"/>
              </a:ext>
            </a:extLst>
          </p:cNvPr>
          <p:cNvSpPr txBox="1"/>
          <p:nvPr/>
        </p:nvSpPr>
        <p:spPr>
          <a:xfrm>
            <a:off x="91440" y="447040"/>
            <a:ext cx="11714480" cy="553998"/>
          </a:xfrm>
          <a:prstGeom prst="rect">
            <a:avLst/>
          </a:prstGeom>
          <a:noFill/>
        </p:spPr>
        <p:txBody>
          <a:bodyPr wrap="square" rtlCol="0">
            <a:spAutoFit/>
          </a:bodyPr>
          <a:lstStyle/>
          <a:p>
            <a:pPr algn="ctr"/>
            <a:r>
              <a:rPr lang="it-IT" sz="3000" dirty="0">
                <a:latin typeface="ADLaM Display" panose="02010000000000000000" pitchFamily="2" charset="0"/>
                <a:ea typeface="ADLaM Display" panose="02010000000000000000" pitchFamily="2" charset="0"/>
                <a:cs typeface="ADLaM Display" panose="02010000000000000000" pitchFamily="2" charset="0"/>
              </a:rPr>
              <a:t>Mitigazione Minaccia: </a:t>
            </a:r>
            <a:r>
              <a:rPr lang="it-IT" sz="3000" dirty="0" err="1">
                <a:latin typeface="ADLaM Display" panose="02010000000000000000" pitchFamily="2" charset="0"/>
                <a:ea typeface="ADLaM Display" panose="02010000000000000000" pitchFamily="2" charset="0"/>
                <a:cs typeface="ADLaM Display" panose="02010000000000000000" pitchFamily="2" charset="0"/>
              </a:rPr>
              <a:t>Logging</a:t>
            </a:r>
            <a:r>
              <a:rPr lang="it-IT" sz="3000" dirty="0">
                <a:latin typeface="ADLaM Display" panose="02010000000000000000" pitchFamily="2" charset="0"/>
                <a:ea typeface="ADLaM Display" panose="02010000000000000000" pitchFamily="2" charset="0"/>
                <a:cs typeface="ADLaM Display" panose="02010000000000000000" pitchFamily="2" charset="0"/>
              </a:rPr>
              <a:t> e Non-Ripudiabilità (NIST AU-2)</a:t>
            </a:r>
          </a:p>
        </p:txBody>
      </p:sp>
      <p:sp>
        <p:nvSpPr>
          <p:cNvPr id="5" name="CasellaDiTesto 4">
            <a:extLst>
              <a:ext uri="{FF2B5EF4-FFF2-40B4-BE49-F238E27FC236}">
                <a16:creationId xmlns:a16="http://schemas.microsoft.com/office/drawing/2014/main" id="{D7E13128-69F7-8BB9-1910-E0EE3AE8775F}"/>
              </a:ext>
            </a:extLst>
          </p:cNvPr>
          <p:cNvSpPr txBox="1"/>
          <p:nvPr/>
        </p:nvSpPr>
        <p:spPr>
          <a:xfrm>
            <a:off x="91440" y="1092478"/>
            <a:ext cx="6004560" cy="4801314"/>
          </a:xfrm>
          <a:prstGeom prst="rect">
            <a:avLst/>
          </a:prstGeom>
          <a:noFill/>
        </p:spPr>
        <p:txBody>
          <a:bodyPr wrap="square" rtlCol="0">
            <a:spAutoFit/>
          </a:bodyPr>
          <a:lstStyle/>
          <a:p>
            <a:r>
              <a:rPr lang="it-IT" dirty="0"/>
              <a:t>Per quanto riguarda la minaccia della mancanza di tracciabilità (</a:t>
            </a:r>
            <a:r>
              <a:rPr lang="it-IT" i="1" dirty="0" err="1"/>
              <a:t>Lack</a:t>
            </a:r>
            <a:r>
              <a:rPr lang="it-IT" i="1" dirty="0"/>
              <a:t> of </a:t>
            </a:r>
            <a:r>
              <a:rPr lang="it-IT" i="1" dirty="0" err="1"/>
              <a:t>detectability</a:t>
            </a:r>
            <a:r>
              <a:rPr lang="it-IT" dirty="0"/>
              <a:t>), abbiamo implementato, come suggerito dal NIST, una strategia di </a:t>
            </a:r>
            <a:r>
              <a:rPr lang="it-IT" b="1" dirty="0" err="1"/>
              <a:t>Logging</a:t>
            </a:r>
            <a:r>
              <a:rPr lang="it-IT" b="1" dirty="0"/>
              <a:t> Centralizzato Server-Side</a:t>
            </a:r>
            <a:r>
              <a:rPr lang="it-IT" dirty="0"/>
              <a:t> che copre l'intero </a:t>
            </a:r>
            <a:r>
              <a:rPr lang="it-IT" dirty="0" err="1"/>
              <a:t>stack</a:t>
            </a:r>
            <a:r>
              <a:rPr lang="it-IT" dirty="0"/>
              <a:t>, garantendo integrità e affidabilità delle prove (Audit Trail):</a:t>
            </a:r>
          </a:p>
          <a:p>
            <a:r>
              <a:rPr lang="it-IT" b="1" dirty="0"/>
              <a:t>Livello Applicativo:</a:t>
            </a:r>
            <a:r>
              <a:rPr lang="it-IT" dirty="0"/>
              <a:t> Abbiamo strumentato il </a:t>
            </a:r>
            <a:r>
              <a:rPr lang="it-IT" dirty="0" err="1"/>
              <a:t>BookingService</a:t>
            </a:r>
            <a:r>
              <a:rPr lang="it-IT" dirty="0"/>
              <a:t> in Spring Boot con la libreria </a:t>
            </a:r>
            <a:r>
              <a:rPr lang="it-IT" b="1" dirty="0"/>
              <a:t>SLF4J</a:t>
            </a:r>
            <a:r>
              <a:rPr lang="it-IT" dirty="0"/>
              <a:t>. Ogni operazione critica (prenotazione, cancellazione) genera un log di Audit che associa l'azione allo username verificato dal token OIDC, garantendo l'imputabilità dell'azione. 2. </a:t>
            </a:r>
            <a:r>
              <a:rPr lang="it-IT" b="1" dirty="0"/>
              <a:t>Livello Identità (Middleware):</a:t>
            </a:r>
            <a:r>
              <a:rPr lang="it-IT" dirty="0"/>
              <a:t> Su </a:t>
            </a:r>
            <a:r>
              <a:rPr lang="it-IT" b="1" dirty="0" err="1"/>
              <a:t>Keycloak</a:t>
            </a:r>
            <a:r>
              <a:rPr lang="it-IT" dirty="0"/>
              <a:t>, abbiamo attivato il modulo </a:t>
            </a:r>
            <a:r>
              <a:rPr lang="it-IT" i="1" dirty="0"/>
              <a:t>Event Auditing</a:t>
            </a:r>
            <a:r>
              <a:rPr lang="it-IT" dirty="0"/>
              <a:t> , che registra in modo immutabile ogni evento di Login, Logout e Errore di Autenticazione, permettendo di rilevare tentativi di intrusione.</a:t>
            </a:r>
          </a:p>
          <a:p>
            <a:endParaRPr lang="it-IT" dirty="0"/>
          </a:p>
        </p:txBody>
      </p:sp>
      <p:pic>
        <p:nvPicPr>
          <p:cNvPr id="7" name="Immagine 6" descr="Immagine che contiene testo, schermata, Carattere, numero">
            <a:extLst>
              <a:ext uri="{FF2B5EF4-FFF2-40B4-BE49-F238E27FC236}">
                <a16:creationId xmlns:a16="http://schemas.microsoft.com/office/drawing/2014/main" id="{10586EEA-3BA5-DAE9-8823-D8A69DBE042D}"/>
              </a:ext>
            </a:extLst>
          </p:cNvPr>
          <p:cNvPicPr>
            <a:picLocks noChangeAspect="1"/>
          </p:cNvPicPr>
          <p:nvPr/>
        </p:nvPicPr>
        <p:blipFill>
          <a:blip r:embed="rId2"/>
          <a:stretch>
            <a:fillRect/>
          </a:stretch>
        </p:blipFill>
        <p:spPr>
          <a:xfrm>
            <a:off x="7452988" y="1001038"/>
            <a:ext cx="3220720" cy="2890148"/>
          </a:xfrm>
          <a:prstGeom prst="rect">
            <a:avLst/>
          </a:prstGeom>
        </p:spPr>
      </p:pic>
      <p:pic>
        <p:nvPicPr>
          <p:cNvPr id="9" name="Immagine 8" descr="Immagine che contiene testo, schermata, Carattere">
            <a:extLst>
              <a:ext uri="{FF2B5EF4-FFF2-40B4-BE49-F238E27FC236}">
                <a16:creationId xmlns:a16="http://schemas.microsoft.com/office/drawing/2014/main" id="{A0DE8DF8-313C-8FAF-1679-58509C587DF7}"/>
              </a:ext>
            </a:extLst>
          </p:cNvPr>
          <p:cNvPicPr>
            <a:picLocks noChangeAspect="1"/>
          </p:cNvPicPr>
          <p:nvPr/>
        </p:nvPicPr>
        <p:blipFill>
          <a:blip r:embed="rId3"/>
          <a:stretch>
            <a:fillRect/>
          </a:stretch>
        </p:blipFill>
        <p:spPr>
          <a:xfrm>
            <a:off x="5844619" y="3982626"/>
            <a:ext cx="6255941" cy="1645554"/>
          </a:xfrm>
          <a:prstGeom prst="rect">
            <a:avLst/>
          </a:prstGeom>
        </p:spPr>
      </p:pic>
      <p:pic>
        <p:nvPicPr>
          <p:cNvPr id="3" name="Immagine 2">
            <a:extLst>
              <a:ext uri="{FF2B5EF4-FFF2-40B4-BE49-F238E27FC236}">
                <a16:creationId xmlns:a16="http://schemas.microsoft.com/office/drawing/2014/main" id="{65C1986F-A57C-7173-0BE8-68597EFCF4EF}"/>
              </a:ext>
            </a:extLst>
          </p:cNvPr>
          <p:cNvPicPr>
            <a:picLocks noChangeAspect="1"/>
          </p:cNvPicPr>
          <p:nvPr/>
        </p:nvPicPr>
        <p:blipFill>
          <a:blip r:embed="rId4"/>
          <a:stretch>
            <a:fillRect/>
          </a:stretch>
        </p:blipFill>
        <p:spPr>
          <a:xfrm>
            <a:off x="238760" y="5856962"/>
            <a:ext cx="11714480" cy="360316"/>
          </a:xfrm>
          <a:prstGeom prst="rect">
            <a:avLst/>
          </a:prstGeom>
        </p:spPr>
      </p:pic>
    </p:spTree>
    <p:extLst>
      <p:ext uri="{BB962C8B-B14F-4D97-AF65-F5344CB8AC3E}">
        <p14:creationId xmlns:p14="http://schemas.microsoft.com/office/powerpoint/2010/main" val="1316347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EC56D91-1DD9-7739-1722-7AAEDBD633BB}"/>
              </a:ext>
            </a:extLst>
          </p:cNvPr>
          <p:cNvSpPr txBox="1"/>
          <p:nvPr/>
        </p:nvSpPr>
        <p:spPr>
          <a:xfrm>
            <a:off x="2375555" y="424206"/>
            <a:ext cx="7833674" cy="369332"/>
          </a:xfrm>
          <a:prstGeom prst="rect">
            <a:avLst/>
          </a:prstGeom>
          <a:noFill/>
        </p:spPr>
        <p:txBody>
          <a:bodyPr wrap="square" rtlCol="0">
            <a:spAutoFit/>
          </a:bodyPr>
          <a:lstStyle/>
          <a:p>
            <a:r>
              <a:rPr lang="en-US" b="1" dirty="0" err="1"/>
              <a:t>Mitigazione</a:t>
            </a:r>
            <a:r>
              <a:rPr lang="en-US" b="1" dirty="0"/>
              <a:t> Information Disclosure: Password Hashing Hardening</a:t>
            </a:r>
            <a:endParaRPr lang="it-IT" b="1" dirty="0"/>
          </a:p>
        </p:txBody>
      </p:sp>
      <p:sp>
        <p:nvSpPr>
          <p:cNvPr id="5" name="CasellaDiTesto 4">
            <a:extLst>
              <a:ext uri="{FF2B5EF4-FFF2-40B4-BE49-F238E27FC236}">
                <a16:creationId xmlns:a16="http://schemas.microsoft.com/office/drawing/2014/main" id="{B73F7A2D-5A09-0C0D-03B2-ABA2137F7E1A}"/>
              </a:ext>
            </a:extLst>
          </p:cNvPr>
          <p:cNvSpPr txBox="1"/>
          <p:nvPr/>
        </p:nvSpPr>
        <p:spPr>
          <a:xfrm>
            <a:off x="131975" y="755831"/>
            <a:ext cx="11858920" cy="3416320"/>
          </a:xfrm>
          <a:prstGeom prst="rect">
            <a:avLst/>
          </a:prstGeom>
          <a:noFill/>
        </p:spPr>
        <p:txBody>
          <a:bodyPr wrap="square" rtlCol="0">
            <a:spAutoFit/>
          </a:bodyPr>
          <a:lstStyle/>
          <a:p>
            <a:r>
              <a:rPr lang="it-IT" b="1" dirty="0"/>
              <a:t>Minaccia Rilevata (</a:t>
            </a:r>
            <a:r>
              <a:rPr lang="it-IT" b="1" dirty="0" err="1"/>
              <a:t>IriusRisk</a:t>
            </a:r>
            <a:r>
              <a:rPr lang="it-IT" b="1" dirty="0"/>
              <a:t>):</a:t>
            </a:r>
            <a:endParaRPr lang="it-IT" dirty="0"/>
          </a:p>
          <a:p>
            <a:pPr marL="285750" indent="-285750">
              <a:buFont typeface="Arial" panose="020B0604020202020204" pitchFamily="34" charset="0"/>
              <a:buChar char="•"/>
            </a:pPr>
            <a:r>
              <a:rPr lang="it-IT" b="1" dirty="0" err="1"/>
              <a:t>Weak</a:t>
            </a:r>
            <a:r>
              <a:rPr lang="it-IT" b="1" dirty="0"/>
              <a:t> Password </a:t>
            </a:r>
            <a:r>
              <a:rPr lang="it-IT" b="1" dirty="0" err="1"/>
              <a:t>Hashing</a:t>
            </a:r>
            <a:r>
              <a:rPr lang="it-IT" b="1" dirty="0"/>
              <a:t>:</a:t>
            </a:r>
            <a:r>
              <a:rPr lang="it-IT" dirty="0"/>
              <a:t> L'uso di algoritmi di </a:t>
            </a:r>
            <a:r>
              <a:rPr lang="it-IT" dirty="0" err="1"/>
              <a:t>hash</a:t>
            </a:r>
            <a:r>
              <a:rPr lang="it-IT" dirty="0"/>
              <a:t> predefiniti o "veloci" esporrebbe il database delle credenziali (in caso di furto/leak) ad attacchi di </a:t>
            </a:r>
            <a:r>
              <a:rPr lang="it-IT" i="1" dirty="0"/>
              <a:t>Offline Cracking</a:t>
            </a:r>
            <a:r>
              <a:rPr lang="it-IT" dirty="0"/>
              <a:t> tramite GPU array.</a:t>
            </a:r>
          </a:p>
          <a:p>
            <a:r>
              <a:rPr lang="it-IT" b="1" dirty="0"/>
              <a:t>Strategia di Mitigazione (NIST IA-5 / </a:t>
            </a:r>
            <a:r>
              <a:rPr lang="it-IT" b="1" dirty="0" err="1"/>
              <a:t>Authenticator</a:t>
            </a:r>
            <a:r>
              <a:rPr lang="it-IT" b="1" dirty="0"/>
              <a:t> Management):</a:t>
            </a:r>
            <a:r>
              <a:rPr lang="it-IT" dirty="0"/>
              <a:t> Abbiamo incrementato il "Work </a:t>
            </a:r>
            <a:r>
              <a:rPr lang="it-IT" dirty="0" err="1"/>
              <a:t>Factor</a:t>
            </a:r>
            <a:r>
              <a:rPr lang="it-IT" dirty="0"/>
              <a:t>" crittografico configurando una policy di </a:t>
            </a:r>
            <a:r>
              <a:rPr lang="it-IT" dirty="0" err="1"/>
              <a:t>hashing</a:t>
            </a:r>
            <a:r>
              <a:rPr lang="it-IT" dirty="0"/>
              <a:t> resistente agli attacchi brute-force moderni.</a:t>
            </a:r>
          </a:p>
          <a:p>
            <a:r>
              <a:rPr lang="it-IT" b="1" dirty="0"/>
              <a:t>Dettagli Implementativi:</a:t>
            </a:r>
            <a:endParaRPr lang="it-IT" dirty="0"/>
          </a:p>
          <a:p>
            <a:pPr marL="285750" indent="-285750">
              <a:buFont typeface="Arial" panose="020B0604020202020204" pitchFamily="34" charset="0"/>
              <a:buChar char="•"/>
            </a:pPr>
            <a:r>
              <a:rPr lang="it-IT" b="1" dirty="0"/>
              <a:t>Algoritmo Robusto:</a:t>
            </a:r>
            <a:r>
              <a:rPr lang="it-IT" dirty="0"/>
              <a:t> Migrazione da algoritmi legacy a </a:t>
            </a:r>
            <a:r>
              <a:rPr lang="it-IT" b="1" dirty="0"/>
              <a:t>PBKDF2-SHA256</a:t>
            </a:r>
            <a:r>
              <a:rPr lang="it-IT" dirty="0"/>
              <a:t>, standard industriale per la derivazione delle chiavi.</a:t>
            </a:r>
          </a:p>
          <a:p>
            <a:pPr marL="285750" indent="-285750">
              <a:buFont typeface="Arial" panose="020B0604020202020204" pitchFamily="34" charset="0"/>
              <a:buChar char="•"/>
            </a:pPr>
            <a:r>
              <a:rPr lang="it-IT" b="1" dirty="0" err="1"/>
              <a:t>Adaptive</a:t>
            </a:r>
            <a:r>
              <a:rPr lang="it-IT" b="1" dirty="0"/>
              <a:t> </a:t>
            </a:r>
            <a:r>
              <a:rPr lang="it-IT" b="1" dirty="0" err="1"/>
              <a:t>Iterations</a:t>
            </a:r>
            <a:r>
              <a:rPr lang="it-IT" b="1" dirty="0"/>
              <a:t>:</a:t>
            </a:r>
            <a:r>
              <a:rPr lang="it-IT" dirty="0"/>
              <a:t> Configurazione del numero di iterazioni a </a:t>
            </a:r>
            <a:r>
              <a:rPr lang="it-IT" b="1" dirty="0"/>
              <a:t>27.500+</a:t>
            </a:r>
            <a:r>
              <a:rPr lang="it-IT" dirty="0"/>
              <a:t>. Questo costringe il server a eseguire calcoli intensivi per ogni verifica password, rendendo </a:t>
            </a:r>
            <a:r>
              <a:rPr lang="it-IT" dirty="0" err="1"/>
              <a:t>computazionalmente</a:t>
            </a:r>
            <a:r>
              <a:rPr lang="it-IT" dirty="0"/>
              <a:t> impraticabile il cracking massivo di un database rubato.</a:t>
            </a:r>
          </a:p>
          <a:p>
            <a:endParaRPr lang="it-IT" dirty="0"/>
          </a:p>
        </p:txBody>
      </p:sp>
      <p:pic>
        <p:nvPicPr>
          <p:cNvPr id="6" name="Immagine 5">
            <a:extLst>
              <a:ext uri="{FF2B5EF4-FFF2-40B4-BE49-F238E27FC236}">
                <a16:creationId xmlns:a16="http://schemas.microsoft.com/office/drawing/2014/main" id="{C4B705D5-5D25-21F5-8128-4FCF8693E592}"/>
              </a:ext>
            </a:extLst>
          </p:cNvPr>
          <p:cNvPicPr>
            <a:picLocks noChangeAspect="1"/>
          </p:cNvPicPr>
          <p:nvPr/>
        </p:nvPicPr>
        <p:blipFill>
          <a:blip r:embed="rId2"/>
          <a:stretch>
            <a:fillRect/>
          </a:stretch>
        </p:blipFill>
        <p:spPr>
          <a:xfrm>
            <a:off x="2828041" y="3916124"/>
            <a:ext cx="6180842" cy="2809899"/>
          </a:xfrm>
          <a:prstGeom prst="rect">
            <a:avLst/>
          </a:prstGeom>
        </p:spPr>
      </p:pic>
    </p:spTree>
    <p:extLst>
      <p:ext uri="{BB962C8B-B14F-4D97-AF65-F5344CB8AC3E}">
        <p14:creationId xmlns:p14="http://schemas.microsoft.com/office/powerpoint/2010/main" val="20652347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72418F0B-59EE-7192-2E59-A9119A0357F7}"/>
              </a:ext>
            </a:extLst>
          </p:cNvPr>
          <p:cNvSpPr txBox="1"/>
          <p:nvPr/>
        </p:nvSpPr>
        <p:spPr>
          <a:xfrm>
            <a:off x="2584026" y="442966"/>
            <a:ext cx="7532017" cy="369332"/>
          </a:xfrm>
          <a:prstGeom prst="rect">
            <a:avLst/>
          </a:prstGeom>
          <a:noFill/>
        </p:spPr>
        <p:txBody>
          <a:bodyPr wrap="square" rtlCol="0">
            <a:spAutoFit/>
          </a:bodyPr>
          <a:lstStyle/>
          <a:p>
            <a:r>
              <a:rPr lang="it-IT" b="1" dirty="0"/>
              <a:t>Mitigazione Information Disclosure: Prevenzione SQL Injection</a:t>
            </a:r>
          </a:p>
        </p:txBody>
      </p:sp>
      <p:sp>
        <p:nvSpPr>
          <p:cNvPr id="7" name="CasellaDiTesto 6">
            <a:extLst>
              <a:ext uri="{FF2B5EF4-FFF2-40B4-BE49-F238E27FC236}">
                <a16:creationId xmlns:a16="http://schemas.microsoft.com/office/drawing/2014/main" id="{DBDF0EBB-5583-F19D-4B3F-FF3DD4A18448}"/>
              </a:ext>
            </a:extLst>
          </p:cNvPr>
          <p:cNvSpPr txBox="1"/>
          <p:nvPr/>
        </p:nvSpPr>
        <p:spPr>
          <a:xfrm>
            <a:off x="227813" y="1010440"/>
            <a:ext cx="11736371" cy="3416320"/>
          </a:xfrm>
          <a:prstGeom prst="rect">
            <a:avLst/>
          </a:prstGeom>
          <a:noFill/>
        </p:spPr>
        <p:txBody>
          <a:bodyPr wrap="square" rtlCol="0">
            <a:spAutoFit/>
          </a:bodyPr>
          <a:lstStyle/>
          <a:p>
            <a:r>
              <a:rPr lang="it-IT" b="1" dirty="0"/>
              <a:t>Minaccia Rilevata (</a:t>
            </a:r>
            <a:r>
              <a:rPr lang="it-IT" b="1" dirty="0" err="1"/>
              <a:t>IriusRisk</a:t>
            </a:r>
            <a:r>
              <a:rPr lang="it-IT" b="1" dirty="0"/>
              <a:t>):</a:t>
            </a:r>
            <a:endParaRPr lang="it-IT" dirty="0"/>
          </a:p>
          <a:p>
            <a:pPr marL="285750" indent="-285750">
              <a:buFont typeface="Arial" panose="020B0604020202020204" pitchFamily="34" charset="0"/>
              <a:buChar char="•"/>
            </a:pPr>
            <a:r>
              <a:rPr lang="it-IT" b="1" dirty="0"/>
              <a:t>SQL Injection:</a:t>
            </a:r>
            <a:r>
              <a:rPr lang="it-IT" dirty="0"/>
              <a:t> Manipolazione delle query per esfiltrare dati.</a:t>
            </a:r>
          </a:p>
          <a:p>
            <a:r>
              <a:rPr lang="it-IT" b="1" dirty="0"/>
              <a:t>Strategia di Mitigazione (NIST SI-10 / Input </a:t>
            </a:r>
            <a:r>
              <a:rPr lang="it-IT" b="1" dirty="0" err="1"/>
              <a:t>Validation</a:t>
            </a:r>
            <a:r>
              <a:rPr lang="it-IT" b="1" dirty="0"/>
              <a:t>):</a:t>
            </a:r>
            <a:r>
              <a:rPr lang="it-IT" dirty="0"/>
              <a:t> Adozione di </a:t>
            </a:r>
            <a:r>
              <a:rPr lang="it-IT" b="1" dirty="0"/>
              <a:t>Spring Data JPA</a:t>
            </a:r>
            <a:r>
              <a:rPr lang="it-IT" dirty="0"/>
              <a:t> per l'astrazione totale delle query, eliminando alla radice la possibilità di scrivere SQL insicuro.</a:t>
            </a:r>
          </a:p>
          <a:p>
            <a:r>
              <a:rPr lang="it-IT" b="1" dirty="0"/>
              <a:t>Dettagli Implementativi:</a:t>
            </a:r>
            <a:endParaRPr lang="it-IT" dirty="0"/>
          </a:p>
          <a:p>
            <a:pPr marL="285750" indent="-285750">
              <a:buFont typeface="Arial" panose="020B0604020202020204" pitchFamily="34" charset="0"/>
              <a:buChar char="•"/>
            </a:pPr>
            <a:r>
              <a:rPr lang="it-IT" b="1" dirty="0"/>
              <a:t>Query Methods Sicuri:</a:t>
            </a:r>
            <a:r>
              <a:rPr lang="it-IT" dirty="0"/>
              <a:t> Utilizzo di metodi derivati (es. </a:t>
            </a:r>
            <a:r>
              <a:rPr lang="it-IT" dirty="0" err="1"/>
              <a:t>findByUsername</a:t>
            </a:r>
            <a:r>
              <a:rPr lang="it-IT" dirty="0"/>
              <a:t>) all'interno delle interfacce </a:t>
            </a:r>
            <a:r>
              <a:rPr lang="it-IT" dirty="0" err="1"/>
              <a:t>JpaRepository</a:t>
            </a:r>
            <a:r>
              <a:rPr lang="it-IT" dirty="0"/>
              <a:t>.</a:t>
            </a:r>
          </a:p>
          <a:p>
            <a:pPr marL="285750" indent="-285750">
              <a:buFont typeface="Arial" panose="020B0604020202020204" pitchFamily="34" charset="0"/>
              <a:buChar char="•"/>
            </a:pPr>
            <a:r>
              <a:rPr lang="it-IT" b="1" dirty="0" err="1"/>
              <a:t>Prepared</a:t>
            </a:r>
            <a:r>
              <a:rPr lang="it-IT" b="1" dirty="0"/>
              <a:t> </a:t>
            </a:r>
            <a:r>
              <a:rPr lang="it-IT" b="1" dirty="0" err="1"/>
              <a:t>Statements</a:t>
            </a:r>
            <a:r>
              <a:rPr lang="it-IT" b="1" dirty="0"/>
              <a:t> Automatici:</a:t>
            </a:r>
            <a:r>
              <a:rPr lang="it-IT" dirty="0"/>
              <a:t> Il framework converte automaticamente queste chiamate in </a:t>
            </a:r>
            <a:r>
              <a:rPr lang="it-IT" i="1" dirty="0" err="1"/>
              <a:t>Prepared</a:t>
            </a:r>
            <a:r>
              <a:rPr lang="it-IT" i="1" dirty="0"/>
              <a:t> </a:t>
            </a:r>
            <a:r>
              <a:rPr lang="it-IT" i="1" dirty="0" err="1"/>
              <a:t>Statements</a:t>
            </a:r>
            <a:r>
              <a:rPr lang="it-IT" dirty="0"/>
              <a:t> a livello di database, garantendo che qualsiasi input utente venga trattato come parametro letterale e mai come codice eseguibile.</a:t>
            </a:r>
          </a:p>
          <a:p>
            <a:pPr marL="285750" indent="-285750">
              <a:buFont typeface="Arial" panose="020B0604020202020204" pitchFamily="34" charset="0"/>
              <a:buChar char="•"/>
            </a:pPr>
            <a:r>
              <a:rPr lang="it-IT" b="1" dirty="0"/>
              <a:t>Assenza di SQL Nativo:</a:t>
            </a:r>
            <a:r>
              <a:rPr lang="it-IT" dirty="0"/>
              <a:t> Rimozione di query native concatenate manualmente.</a:t>
            </a:r>
          </a:p>
          <a:p>
            <a:endParaRPr lang="it-IT" dirty="0"/>
          </a:p>
        </p:txBody>
      </p:sp>
      <p:pic>
        <p:nvPicPr>
          <p:cNvPr id="9" name="Immagine 8" descr="Immagine che contiene testo, schermata, Carattere, linea">
            <a:extLst>
              <a:ext uri="{FF2B5EF4-FFF2-40B4-BE49-F238E27FC236}">
                <a16:creationId xmlns:a16="http://schemas.microsoft.com/office/drawing/2014/main" id="{A75D2503-1B4F-17DC-3697-E5EF22F0D0E5}"/>
              </a:ext>
            </a:extLst>
          </p:cNvPr>
          <p:cNvPicPr>
            <a:picLocks noChangeAspect="1"/>
          </p:cNvPicPr>
          <p:nvPr/>
        </p:nvPicPr>
        <p:blipFill>
          <a:blip r:embed="rId2"/>
          <a:stretch>
            <a:fillRect/>
          </a:stretch>
        </p:blipFill>
        <p:spPr>
          <a:xfrm>
            <a:off x="1854608" y="4624902"/>
            <a:ext cx="8482783" cy="1222658"/>
          </a:xfrm>
          <a:prstGeom prst="rect">
            <a:avLst/>
          </a:prstGeom>
        </p:spPr>
      </p:pic>
    </p:spTree>
    <p:extLst>
      <p:ext uri="{BB962C8B-B14F-4D97-AF65-F5344CB8AC3E}">
        <p14:creationId xmlns:p14="http://schemas.microsoft.com/office/powerpoint/2010/main" val="3557161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721AA097-B67A-3B7F-D3CF-4C41E566941B}"/>
              </a:ext>
            </a:extLst>
          </p:cNvPr>
          <p:cNvSpPr txBox="1"/>
          <p:nvPr/>
        </p:nvSpPr>
        <p:spPr>
          <a:xfrm>
            <a:off x="2837468" y="358218"/>
            <a:ext cx="7315200" cy="369332"/>
          </a:xfrm>
          <a:prstGeom prst="rect">
            <a:avLst/>
          </a:prstGeom>
          <a:noFill/>
        </p:spPr>
        <p:txBody>
          <a:bodyPr wrap="square" rtlCol="0">
            <a:spAutoFit/>
          </a:bodyPr>
          <a:lstStyle/>
          <a:p>
            <a:r>
              <a:rPr lang="it-IT" b="1" dirty="0"/>
              <a:t>Mitigazione </a:t>
            </a:r>
            <a:r>
              <a:rPr lang="it-IT" b="1" dirty="0" err="1"/>
              <a:t>Denial</a:t>
            </a:r>
            <a:r>
              <a:rPr lang="it-IT" b="1" dirty="0"/>
              <a:t> of Service: Protezione Brute Force (</a:t>
            </a:r>
            <a:r>
              <a:rPr lang="it-IT" b="1" dirty="0" err="1"/>
              <a:t>Keycloak</a:t>
            </a:r>
            <a:r>
              <a:rPr lang="it-IT" b="1" dirty="0"/>
              <a:t>)</a:t>
            </a:r>
          </a:p>
        </p:txBody>
      </p:sp>
      <p:sp>
        <p:nvSpPr>
          <p:cNvPr id="5" name="CasellaDiTesto 4">
            <a:extLst>
              <a:ext uri="{FF2B5EF4-FFF2-40B4-BE49-F238E27FC236}">
                <a16:creationId xmlns:a16="http://schemas.microsoft.com/office/drawing/2014/main" id="{91D43BCF-4599-1067-71F2-6B183FAB3942}"/>
              </a:ext>
            </a:extLst>
          </p:cNvPr>
          <p:cNvSpPr txBox="1"/>
          <p:nvPr/>
        </p:nvSpPr>
        <p:spPr>
          <a:xfrm>
            <a:off x="142973" y="996058"/>
            <a:ext cx="11906053" cy="1600438"/>
          </a:xfrm>
          <a:prstGeom prst="rect">
            <a:avLst/>
          </a:prstGeom>
          <a:noFill/>
        </p:spPr>
        <p:txBody>
          <a:bodyPr wrap="square" rtlCol="0">
            <a:spAutoFit/>
          </a:bodyPr>
          <a:lstStyle/>
          <a:p>
            <a:r>
              <a:rPr lang="it-IT" sz="1600" b="1" dirty="0"/>
              <a:t>Minaccia Rilevata (</a:t>
            </a:r>
            <a:r>
              <a:rPr lang="it-IT" sz="1600" b="1" dirty="0" err="1"/>
              <a:t>IriusRisk</a:t>
            </a:r>
            <a:r>
              <a:rPr lang="it-IT" sz="1600" b="1" dirty="0"/>
              <a:t>):</a:t>
            </a:r>
            <a:endParaRPr lang="it-IT" sz="1600" dirty="0"/>
          </a:p>
          <a:p>
            <a:pPr marL="285750" indent="-285750">
              <a:buFont typeface="Arial" panose="020B0604020202020204" pitchFamily="34" charset="0"/>
              <a:buChar char="•"/>
            </a:pPr>
            <a:r>
              <a:rPr lang="it-IT" sz="1600" b="1" dirty="0"/>
              <a:t>Brute Force / Lockout:</a:t>
            </a:r>
            <a:r>
              <a:rPr lang="it-IT" sz="1600" dirty="0"/>
              <a:t> Tentativi massivi di indovinamento delle password che possono portare a due conseguenze: compromissione dell'account o saturazione del sistema (</a:t>
            </a:r>
            <a:r>
              <a:rPr lang="it-IT" sz="1600" dirty="0" err="1"/>
              <a:t>DoS</a:t>
            </a:r>
            <a:r>
              <a:rPr lang="it-IT" sz="1600" dirty="0"/>
              <a:t>) a causa dell'elevato numero di richieste di login fallite.</a:t>
            </a:r>
          </a:p>
          <a:p>
            <a:r>
              <a:rPr lang="it-IT" sz="1600" b="1" dirty="0"/>
              <a:t>Strategia di Mitigazione (NIST AC-7 / </a:t>
            </a:r>
            <a:r>
              <a:rPr lang="it-IT" sz="1600" b="1" dirty="0" err="1"/>
              <a:t>Unsuccessful</a:t>
            </a:r>
            <a:r>
              <a:rPr lang="it-IT" sz="1600" b="1" dirty="0"/>
              <a:t> Logon </a:t>
            </a:r>
            <a:r>
              <a:rPr lang="it-IT" sz="1600" b="1" dirty="0" err="1"/>
              <a:t>Attempts</a:t>
            </a:r>
            <a:r>
              <a:rPr lang="it-IT" sz="1600" b="1" dirty="0"/>
              <a:t>):</a:t>
            </a:r>
            <a:r>
              <a:rPr lang="it-IT" sz="1600" dirty="0"/>
              <a:t> Abbiamo attivato il modulo nativo </a:t>
            </a:r>
            <a:r>
              <a:rPr lang="it-IT" sz="1600" b="1" dirty="0"/>
              <a:t>"Brute Force </a:t>
            </a:r>
            <a:r>
              <a:rPr lang="it-IT" sz="1600" b="1" dirty="0" err="1"/>
              <a:t>Detection</a:t>
            </a:r>
            <a:r>
              <a:rPr lang="it-IT" sz="1600" b="1" dirty="0"/>
              <a:t>"</a:t>
            </a:r>
            <a:r>
              <a:rPr lang="it-IT" sz="1600" dirty="0"/>
              <a:t> di </a:t>
            </a:r>
            <a:r>
              <a:rPr lang="it-IT" sz="1600" dirty="0" err="1"/>
              <a:t>Keycloak</a:t>
            </a:r>
            <a:r>
              <a:rPr lang="it-IT" sz="1600" dirty="0"/>
              <a:t> per limitare il numero di tentativi consecutivi e imporre blocchi temporanei incrementali.</a:t>
            </a:r>
          </a:p>
          <a:p>
            <a:endParaRPr lang="it-IT" dirty="0"/>
          </a:p>
        </p:txBody>
      </p:sp>
      <p:pic>
        <p:nvPicPr>
          <p:cNvPr id="6" name="Immagine 5">
            <a:extLst>
              <a:ext uri="{FF2B5EF4-FFF2-40B4-BE49-F238E27FC236}">
                <a16:creationId xmlns:a16="http://schemas.microsoft.com/office/drawing/2014/main" id="{E06CFC37-9968-B4B6-FBDC-78E683DAACEC}"/>
              </a:ext>
            </a:extLst>
          </p:cNvPr>
          <p:cNvPicPr>
            <a:picLocks noChangeAspect="1"/>
          </p:cNvPicPr>
          <p:nvPr/>
        </p:nvPicPr>
        <p:blipFill>
          <a:blip r:embed="rId2"/>
          <a:stretch>
            <a:fillRect/>
          </a:stretch>
        </p:blipFill>
        <p:spPr>
          <a:xfrm>
            <a:off x="6739407" y="2865004"/>
            <a:ext cx="4304875" cy="3077766"/>
          </a:xfrm>
          <a:prstGeom prst="rect">
            <a:avLst/>
          </a:prstGeom>
        </p:spPr>
      </p:pic>
      <p:sp>
        <p:nvSpPr>
          <p:cNvPr id="3" name="CasellaDiTesto 2">
            <a:extLst>
              <a:ext uri="{FF2B5EF4-FFF2-40B4-BE49-F238E27FC236}">
                <a16:creationId xmlns:a16="http://schemas.microsoft.com/office/drawing/2014/main" id="{D35E162C-09B6-027A-8C89-0291B67B2299}"/>
              </a:ext>
            </a:extLst>
          </p:cNvPr>
          <p:cNvSpPr txBox="1"/>
          <p:nvPr/>
        </p:nvSpPr>
        <p:spPr>
          <a:xfrm>
            <a:off x="142648" y="3045699"/>
            <a:ext cx="6206358" cy="2554545"/>
          </a:xfrm>
          <a:prstGeom prst="rect">
            <a:avLst/>
          </a:prstGeom>
          <a:noFill/>
        </p:spPr>
        <p:txBody>
          <a:bodyPr wrap="square">
            <a:spAutoFit/>
          </a:bodyPr>
          <a:lstStyle/>
          <a:p>
            <a:r>
              <a:rPr lang="it-IT" sz="1600" b="1" dirty="0"/>
              <a:t>Dettagli Implementativi:</a:t>
            </a:r>
            <a:endParaRPr lang="it-IT" sz="1600" dirty="0"/>
          </a:p>
          <a:p>
            <a:pPr marL="285750" indent="-285750">
              <a:buFont typeface="Arial" panose="020B0604020202020204" pitchFamily="34" charset="0"/>
              <a:buChar char="•"/>
            </a:pPr>
            <a:r>
              <a:rPr lang="it-IT" sz="1600" b="1" dirty="0" err="1"/>
              <a:t>Failure</a:t>
            </a:r>
            <a:r>
              <a:rPr lang="it-IT" sz="1600" b="1" dirty="0"/>
              <a:t> </a:t>
            </a:r>
            <a:r>
              <a:rPr lang="it-IT" sz="1600" b="1" dirty="0" err="1"/>
              <a:t>Threshold</a:t>
            </a:r>
            <a:r>
              <a:rPr lang="it-IT" sz="1600" b="1" dirty="0"/>
              <a:t>:</a:t>
            </a:r>
            <a:r>
              <a:rPr lang="it-IT" sz="1600" dirty="0"/>
              <a:t> Configurazione di un limite massimo di </a:t>
            </a:r>
            <a:r>
              <a:rPr lang="it-IT" sz="1600" b="1" dirty="0"/>
              <a:t>5 tentativi</a:t>
            </a:r>
            <a:r>
              <a:rPr lang="it-IT" sz="1600" dirty="0"/>
              <a:t> falliti (Max Login </a:t>
            </a:r>
            <a:r>
              <a:rPr lang="it-IT" sz="1600" dirty="0" err="1"/>
              <a:t>Failures</a:t>
            </a:r>
            <a:r>
              <a:rPr lang="it-IT" sz="1600" dirty="0"/>
              <a:t>) prima dell'intervento del sistema.</a:t>
            </a:r>
          </a:p>
          <a:p>
            <a:pPr marL="285750" indent="-285750">
              <a:buFont typeface="Arial" panose="020B0604020202020204" pitchFamily="34" charset="0"/>
              <a:buChar char="•"/>
            </a:pPr>
            <a:r>
              <a:rPr lang="it-IT" sz="1600" b="1" dirty="0"/>
              <a:t>Temporary Lockout:</a:t>
            </a:r>
            <a:r>
              <a:rPr lang="it-IT" sz="1600" dirty="0"/>
              <a:t> Implementazione di un blocco temporaneo crescente (</a:t>
            </a:r>
            <a:r>
              <a:rPr lang="it-IT" sz="1600" dirty="0" err="1"/>
              <a:t>Wait</a:t>
            </a:r>
            <a:r>
              <a:rPr lang="it-IT" sz="1600" dirty="0"/>
              <a:t> </a:t>
            </a:r>
            <a:r>
              <a:rPr lang="it-IT" sz="1600" dirty="0" err="1"/>
              <a:t>Increment</a:t>
            </a:r>
            <a:r>
              <a:rPr lang="it-IT" sz="1600" dirty="0"/>
              <a:t>: </a:t>
            </a:r>
            <a:r>
              <a:rPr lang="it-IT" sz="1600" b="1" dirty="0"/>
              <a:t>1 Minuto</a:t>
            </a:r>
            <a:r>
              <a:rPr lang="it-IT" sz="1600" dirty="0"/>
              <a:t>). L'account viene "congelato" temporaneamente, rendendo inefficaci gli attacchi automatizzati veloci.</a:t>
            </a:r>
          </a:p>
          <a:p>
            <a:pPr marL="285750" indent="-285750">
              <a:buFont typeface="Arial" panose="020B0604020202020204" pitchFamily="34" charset="0"/>
              <a:buChar char="•"/>
            </a:pPr>
            <a:r>
              <a:rPr lang="it-IT" sz="1600" b="1" dirty="0"/>
              <a:t>Quick Login Check:</a:t>
            </a:r>
            <a:r>
              <a:rPr lang="it-IT" sz="1600" dirty="0"/>
              <a:t> Attivazione del controllo sui tentativi in rapida successione (millisecondi) per mitigare bot </a:t>
            </a:r>
            <a:r>
              <a:rPr lang="it-IT" sz="1600" dirty="0" err="1"/>
              <a:t>scriptati</a:t>
            </a:r>
            <a:r>
              <a:rPr lang="it-IT" sz="1600" dirty="0"/>
              <a:t>.</a:t>
            </a:r>
          </a:p>
        </p:txBody>
      </p:sp>
    </p:spTree>
    <p:extLst>
      <p:ext uri="{BB962C8B-B14F-4D97-AF65-F5344CB8AC3E}">
        <p14:creationId xmlns:p14="http://schemas.microsoft.com/office/powerpoint/2010/main" val="369947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AC6BD06-FBCE-6849-F7E5-48F970F693D1}"/>
              </a:ext>
            </a:extLst>
          </p:cNvPr>
          <p:cNvSpPr txBox="1"/>
          <p:nvPr/>
        </p:nvSpPr>
        <p:spPr>
          <a:xfrm>
            <a:off x="2438400" y="424205"/>
            <a:ext cx="7315200" cy="369332"/>
          </a:xfrm>
          <a:prstGeom prst="rect">
            <a:avLst/>
          </a:prstGeom>
          <a:noFill/>
        </p:spPr>
        <p:txBody>
          <a:bodyPr wrap="square" rtlCol="0">
            <a:spAutoFit/>
          </a:bodyPr>
          <a:lstStyle/>
          <a:p>
            <a:r>
              <a:rPr lang="en-US" b="1" dirty="0" err="1"/>
              <a:t>Mitigazione</a:t>
            </a:r>
            <a:r>
              <a:rPr lang="en-US" b="1" dirty="0"/>
              <a:t> Denial of Service: Resource Throttling (PostgreSQL)</a:t>
            </a:r>
            <a:endParaRPr lang="it-IT" b="1" dirty="0"/>
          </a:p>
        </p:txBody>
      </p:sp>
      <p:sp>
        <p:nvSpPr>
          <p:cNvPr id="5" name="CasellaDiTesto 4">
            <a:extLst>
              <a:ext uri="{FF2B5EF4-FFF2-40B4-BE49-F238E27FC236}">
                <a16:creationId xmlns:a16="http://schemas.microsoft.com/office/drawing/2014/main" id="{E62FC3B1-CCC6-CFE5-AA1D-FBD98C4D80BE}"/>
              </a:ext>
            </a:extLst>
          </p:cNvPr>
          <p:cNvSpPr txBox="1"/>
          <p:nvPr/>
        </p:nvSpPr>
        <p:spPr>
          <a:xfrm>
            <a:off x="113121" y="793537"/>
            <a:ext cx="11906053" cy="3416320"/>
          </a:xfrm>
          <a:prstGeom prst="rect">
            <a:avLst/>
          </a:prstGeom>
          <a:noFill/>
        </p:spPr>
        <p:txBody>
          <a:bodyPr wrap="square" rtlCol="0">
            <a:spAutoFit/>
          </a:bodyPr>
          <a:lstStyle/>
          <a:p>
            <a:r>
              <a:rPr lang="it-IT" b="1" dirty="0"/>
              <a:t>Minaccia Rilevata (</a:t>
            </a:r>
            <a:r>
              <a:rPr lang="it-IT" b="1" dirty="0" err="1"/>
              <a:t>IriusRisk</a:t>
            </a:r>
            <a:r>
              <a:rPr lang="it-IT" b="1" dirty="0"/>
              <a:t>):</a:t>
            </a:r>
            <a:endParaRPr lang="it-IT" dirty="0"/>
          </a:p>
          <a:p>
            <a:pPr marL="285750" indent="-285750">
              <a:buFont typeface="Arial" panose="020B0604020202020204" pitchFamily="34" charset="0"/>
              <a:buChar char="•"/>
            </a:pPr>
            <a:r>
              <a:rPr lang="it-IT" b="1" dirty="0"/>
              <a:t>Resource </a:t>
            </a:r>
            <a:r>
              <a:rPr lang="it-IT" b="1" dirty="0" err="1"/>
              <a:t>Exhaustion</a:t>
            </a:r>
            <a:r>
              <a:rPr lang="it-IT" b="1" dirty="0"/>
              <a:t>:</a:t>
            </a:r>
            <a:r>
              <a:rPr lang="it-IT" dirty="0"/>
              <a:t> Rischio che query massive o un numero eccessivo di connessioni (Connection </a:t>
            </a:r>
            <a:r>
              <a:rPr lang="it-IT" dirty="0" err="1"/>
              <a:t>Flooding</a:t>
            </a:r>
            <a:r>
              <a:rPr lang="it-IT" dirty="0"/>
              <a:t>) saturino CPU e RAM del database, causando il blocco dell'intero sistema (</a:t>
            </a:r>
            <a:r>
              <a:rPr lang="it-IT" dirty="0" err="1"/>
              <a:t>DoS</a:t>
            </a:r>
            <a:r>
              <a:rPr lang="it-IT" dirty="0"/>
              <a:t>).</a:t>
            </a:r>
          </a:p>
          <a:p>
            <a:r>
              <a:rPr lang="it-IT" b="1" dirty="0"/>
              <a:t>Strategia di Mitigazione (NIST SC-5 / </a:t>
            </a:r>
            <a:r>
              <a:rPr lang="it-IT" b="1" dirty="0" err="1"/>
              <a:t>Denial</a:t>
            </a:r>
            <a:r>
              <a:rPr lang="it-IT" b="1" dirty="0"/>
              <a:t> of Service </a:t>
            </a:r>
            <a:r>
              <a:rPr lang="it-IT" b="1" dirty="0" err="1"/>
              <a:t>Protection</a:t>
            </a:r>
            <a:r>
              <a:rPr lang="it-IT" b="1" dirty="0"/>
              <a:t>):</a:t>
            </a:r>
            <a:r>
              <a:rPr lang="it-IT" dirty="0"/>
              <a:t> Abbiamo applicato limiti rigidi ("Hard Limits") sia a livello applicativo del database che a livello infrastrutturale del container.</a:t>
            </a:r>
          </a:p>
          <a:p>
            <a:r>
              <a:rPr lang="it-IT" b="1" dirty="0"/>
              <a:t>Dettagli Implementativi:</a:t>
            </a:r>
            <a:endParaRPr lang="it-IT" dirty="0"/>
          </a:p>
          <a:p>
            <a:pPr marL="285750" indent="-285750">
              <a:buFont typeface="Arial" panose="020B0604020202020204" pitchFamily="34" charset="0"/>
              <a:buChar char="•"/>
            </a:pPr>
            <a:r>
              <a:rPr lang="it-IT" b="1" dirty="0"/>
              <a:t>Max Connections:</a:t>
            </a:r>
            <a:r>
              <a:rPr lang="it-IT" dirty="0"/>
              <a:t> Configurazione di </a:t>
            </a:r>
            <a:r>
              <a:rPr lang="it-IT" dirty="0" err="1"/>
              <a:t>PostgreSQL</a:t>
            </a:r>
            <a:r>
              <a:rPr lang="it-IT" dirty="0"/>
              <a:t> (</a:t>
            </a:r>
            <a:r>
              <a:rPr lang="it-IT" dirty="0" err="1"/>
              <a:t>max_connections</a:t>
            </a:r>
            <a:r>
              <a:rPr lang="it-IT" dirty="0"/>
              <a:t>=50) per respingere nuove connessioni oltre la soglia di sicurezza, prevenendo il collasso del pool di risorse.</a:t>
            </a:r>
          </a:p>
          <a:p>
            <a:pPr marL="285750" indent="-285750">
              <a:buFont typeface="Arial" panose="020B0604020202020204" pitchFamily="34" charset="0"/>
              <a:buChar char="•"/>
            </a:pPr>
            <a:r>
              <a:rPr lang="it-IT" b="1" dirty="0"/>
              <a:t>OS-Level </a:t>
            </a:r>
            <a:r>
              <a:rPr lang="it-IT" b="1" dirty="0" err="1"/>
              <a:t>Quotas</a:t>
            </a:r>
            <a:r>
              <a:rPr lang="it-IT" b="1" dirty="0"/>
              <a:t> (</a:t>
            </a:r>
            <a:r>
              <a:rPr lang="it-IT" b="1" dirty="0" err="1"/>
              <a:t>Cgroups</a:t>
            </a:r>
            <a:r>
              <a:rPr lang="it-IT" b="1" dirty="0"/>
              <a:t>):</a:t>
            </a:r>
            <a:r>
              <a:rPr lang="it-IT" dirty="0"/>
              <a:t> Applicazione di limiti container tramite Docker (</a:t>
            </a:r>
            <a:r>
              <a:rPr lang="it-IT" dirty="0" err="1"/>
              <a:t>cpus</a:t>
            </a:r>
            <a:r>
              <a:rPr lang="it-IT" dirty="0"/>
              <a:t>: 0.5, </a:t>
            </a:r>
            <a:r>
              <a:rPr lang="it-IT" dirty="0" err="1"/>
              <a:t>memory</a:t>
            </a:r>
            <a:r>
              <a:rPr lang="it-IT" dirty="0"/>
              <a:t>: 512M). Questo utilizza i </a:t>
            </a:r>
            <a:r>
              <a:rPr lang="it-IT" i="1" dirty="0"/>
              <a:t>Control Groups</a:t>
            </a:r>
            <a:r>
              <a:rPr lang="it-IT" dirty="0"/>
              <a:t> del kernel per garantire che, anche sotto attacco, il processo database non possa monopolizzare le risorse </a:t>
            </a:r>
            <a:r>
              <a:rPr lang="it-IT" dirty="0" err="1"/>
              <a:t>dell'host</a:t>
            </a:r>
            <a:r>
              <a:rPr lang="it-IT" dirty="0"/>
              <a:t> fisico.</a:t>
            </a:r>
          </a:p>
          <a:p>
            <a:endParaRPr lang="it-IT" dirty="0"/>
          </a:p>
        </p:txBody>
      </p:sp>
      <p:pic>
        <p:nvPicPr>
          <p:cNvPr id="6" name="Immagine 5">
            <a:extLst>
              <a:ext uri="{FF2B5EF4-FFF2-40B4-BE49-F238E27FC236}">
                <a16:creationId xmlns:a16="http://schemas.microsoft.com/office/drawing/2014/main" id="{AA3D4BB6-1409-7B9B-E1BF-5653B3B1C6A5}"/>
              </a:ext>
            </a:extLst>
          </p:cNvPr>
          <p:cNvPicPr>
            <a:picLocks noChangeAspect="1"/>
          </p:cNvPicPr>
          <p:nvPr/>
        </p:nvPicPr>
        <p:blipFill>
          <a:blip r:embed="rId2"/>
          <a:stretch>
            <a:fillRect/>
          </a:stretch>
        </p:blipFill>
        <p:spPr>
          <a:xfrm>
            <a:off x="1817997" y="3881095"/>
            <a:ext cx="8496300" cy="2552700"/>
          </a:xfrm>
          <a:prstGeom prst="rect">
            <a:avLst/>
          </a:prstGeom>
        </p:spPr>
      </p:pic>
    </p:spTree>
    <p:extLst>
      <p:ext uri="{BB962C8B-B14F-4D97-AF65-F5344CB8AC3E}">
        <p14:creationId xmlns:p14="http://schemas.microsoft.com/office/powerpoint/2010/main" val="1791626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22A2D95B-174F-11B9-0799-EA7DA08850F6}"/>
              </a:ext>
            </a:extLst>
          </p:cNvPr>
          <p:cNvSpPr txBox="1"/>
          <p:nvPr/>
        </p:nvSpPr>
        <p:spPr>
          <a:xfrm>
            <a:off x="3035432" y="405353"/>
            <a:ext cx="6334812" cy="367645"/>
          </a:xfrm>
          <a:prstGeom prst="rect">
            <a:avLst/>
          </a:prstGeom>
          <a:noFill/>
        </p:spPr>
        <p:txBody>
          <a:bodyPr wrap="square" rtlCol="0">
            <a:spAutoFit/>
          </a:bodyPr>
          <a:lstStyle/>
          <a:p>
            <a:r>
              <a:rPr lang="en-US" b="1" dirty="0" err="1"/>
              <a:t>Mitigazione</a:t>
            </a:r>
            <a:r>
              <a:rPr lang="en-US" b="1" dirty="0"/>
              <a:t> Elevation of Privilege: Auth Code Hardening</a:t>
            </a:r>
            <a:endParaRPr lang="it-IT" b="1" dirty="0"/>
          </a:p>
        </p:txBody>
      </p:sp>
      <p:sp>
        <p:nvSpPr>
          <p:cNvPr id="5" name="CasellaDiTesto 4">
            <a:extLst>
              <a:ext uri="{FF2B5EF4-FFF2-40B4-BE49-F238E27FC236}">
                <a16:creationId xmlns:a16="http://schemas.microsoft.com/office/drawing/2014/main" id="{75F01AD2-2314-9135-DAD2-FD7E424EEBAA}"/>
              </a:ext>
            </a:extLst>
          </p:cNvPr>
          <p:cNvSpPr txBox="1"/>
          <p:nvPr/>
        </p:nvSpPr>
        <p:spPr>
          <a:xfrm>
            <a:off x="204247" y="1047350"/>
            <a:ext cx="11783505" cy="3693319"/>
          </a:xfrm>
          <a:prstGeom prst="rect">
            <a:avLst/>
          </a:prstGeom>
          <a:noFill/>
        </p:spPr>
        <p:txBody>
          <a:bodyPr wrap="square" rtlCol="0">
            <a:spAutoFit/>
          </a:bodyPr>
          <a:lstStyle/>
          <a:p>
            <a:r>
              <a:rPr lang="it-IT" b="1" dirty="0"/>
              <a:t>Minaccia Rilevata (</a:t>
            </a:r>
            <a:r>
              <a:rPr lang="it-IT" b="1" dirty="0" err="1"/>
              <a:t>IriusRisk</a:t>
            </a:r>
            <a:r>
              <a:rPr lang="it-IT" b="1" dirty="0"/>
              <a:t>):</a:t>
            </a:r>
            <a:endParaRPr lang="it-IT" dirty="0"/>
          </a:p>
          <a:p>
            <a:pPr marL="285750" indent="-285750">
              <a:buFont typeface="Arial" panose="020B0604020202020204" pitchFamily="34" charset="0"/>
              <a:buChar char="•"/>
            </a:pPr>
            <a:r>
              <a:rPr lang="it-IT" b="1" dirty="0" err="1"/>
              <a:t>Auth</a:t>
            </a:r>
            <a:r>
              <a:rPr lang="it-IT" b="1" dirty="0"/>
              <a:t> Code Replay:</a:t>
            </a:r>
            <a:r>
              <a:rPr lang="it-IT" dirty="0"/>
              <a:t> Rischio che un attaccante intercetti il codice di autorizzazione OIDC durante il </a:t>
            </a:r>
            <a:r>
              <a:rPr lang="it-IT" dirty="0" err="1"/>
              <a:t>redirect</a:t>
            </a:r>
            <a:r>
              <a:rPr lang="it-IT" dirty="0"/>
              <a:t> e lo riutilizzi (Replay) per ottenere un token valido e impersonare la vittima (</a:t>
            </a:r>
            <a:r>
              <a:rPr lang="it-IT" dirty="0" err="1"/>
              <a:t>Elevation</a:t>
            </a:r>
            <a:r>
              <a:rPr lang="it-IT" dirty="0"/>
              <a:t> of </a:t>
            </a:r>
            <a:r>
              <a:rPr lang="it-IT" dirty="0" err="1"/>
              <a:t>Privilege</a:t>
            </a:r>
            <a:r>
              <a:rPr lang="it-IT" dirty="0"/>
              <a:t>).</a:t>
            </a:r>
          </a:p>
          <a:p>
            <a:r>
              <a:rPr lang="it-IT" b="1" dirty="0"/>
              <a:t>Strategia di Mitigazione (NIST IA-2 / </a:t>
            </a:r>
            <a:r>
              <a:rPr lang="it-IT" b="1" dirty="0" err="1"/>
              <a:t>Identification</a:t>
            </a:r>
            <a:r>
              <a:rPr lang="it-IT" b="1" dirty="0"/>
              <a:t> &amp; Authentication):</a:t>
            </a:r>
            <a:r>
              <a:rPr lang="it-IT" dirty="0"/>
              <a:t> Abbiamo ridotto drasticamente la finestra temporale di validità del codice di scambio ("Time-to-Live") per rendere inefficaci i tentativi di intercettazione manuale o automatizzata lenta.</a:t>
            </a:r>
          </a:p>
          <a:p>
            <a:r>
              <a:rPr lang="it-IT" b="1" dirty="0"/>
              <a:t>Dettagli Implementativi:</a:t>
            </a:r>
            <a:endParaRPr lang="it-IT" dirty="0"/>
          </a:p>
          <a:p>
            <a:pPr marL="285750" indent="-285750">
              <a:buFont typeface="Arial" panose="020B0604020202020204" pitchFamily="34" charset="0"/>
              <a:buChar char="•"/>
            </a:pPr>
            <a:r>
              <a:rPr lang="it-IT" b="1" dirty="0"/>
              <a:t>Short </a:t>
            </a:r>
            <a:r>
              <a:rPr lang="it-IT" b="1" dirty="0" err="1"/>
              <a:t>Lifespan</a:t>
            </a:r>
            <a:r>
              <a:rPr lang="it-IT" b="1" dirty="0"/>
              <a:t>:</a:t>
            </a:r>
            <a:r>
              <a:rPr lang="it-IT" dirty="0"/>
              <a:t> Configurazione del parametro Client login </a:t>
            </a:r>
            <a:r>
              <a:rPr lang="it-IT" dirty="0" err="1"/>
              <a:t>timeout</a:t>
            </a:r>
            <a:r>
              <a:rPr lang="it-IT" dirty="0"/>
              <a:t> a </a:t>
            </a:r>
            <a:r>
              <a:rPr lang="it-IT" b="1" dirty="0"/>
              <a:t>15 Secondi</a:t>
            </a:r>
            <a:r>
              <a:rPr lang="it-IT" dirty="0"/>
              <a:t> (riduzione significativa rispetto al default).</a:t>
            </a:r>
          </a:p>
          <a:p>
            <a:pPr marL="285750" indent="-285750">
              <a:buFont typeface="Arial" panose="020B0604020202020204" pitchFamily="34" charset="0"/>
              <a:buChar char="•"/>
            </a:pPr>
            <a:r>
              <a:rPr lang="it-IT" b="1" dirty="0"/>
              <a:t>Attack Window </a:t>
            </a:r>
            <a:r>
              <a:rPr lang="it-IT" b="1" dirty="0" err="1"/>
              <a:t>Minimization</a:t>
            </a:r>
            <a:r>
              <a:rPr lang="it-IT" b="1" dirty="0"/>
              <a:t>:</a:t>
            </a:r>
            <a:r>
              <a:rPr lang="it-IT" dirty="0"/>
              <a:t> Poiché lo scambio del codice avviene in millisecondi tra server e server (Back-</a:t>
            </a:r>
            <a:r>
              <a:rPr lang="it-IT" dirty="0" err="1"/>
              <a:t>channel</a:t>
            </a:r>
            <a:r>
              <a:rPr lang="it-IT" dirty="0"/>
              <a:t>), un </a:t>
            </a:r>
            <a:r>
              <a:rPr lang="it-IT" dirty="0" err="1"/>
              <a:t>timeout</a:t>
            </a:r>
            <a:r>
              <a:rPr lang="it-IT" dirty="0"/>
              <a:t> di 15 secondi è sufficiente per l'operatività legittima ma troppo breve per permettere a un attaccante di estrarre e riutilizzare il codice intercettato.</a:t>
            </a:r>
          </a:p>
          <a:p>
            <a:endParaRPr lang="it-IT" dirty="0"/>
          </a:p>
        </p:txBody>
      </p:sp>
      <p:pic>
        <p:nvPicPr>
          <p:cNvPr id="6" name="Immagine 5">
            <a:extLst>
              <a:ext uri="{FF2B5EF4-FFF2-40B4-BE49-F238E27FC236}">
                <a16:creationId xmlns:a16="http://schemas.microsoft.com/office/drawing/2014/main" id="{49B57DD7-718A-D5E7-DAD6-453A488F4239}"/>
              </a:ext>
            </a:extLst>
          </p:cNvPr>
          <p:cNvPicPr>
            <a:picLocks noChangeAspect="1"/>
          </p:cNvPicPr>
          <p:nvPr/>
        </p:nvPicPr>
        <p:blipFill>
          <a:blip r:embed="rId2"/>
          <a:stretch>
            <a:fillRect/>
          </a:stretch>
        </p:blipFill>
        <p:spPr>
          <a:xfrm>
            <a:off x="1837250" y="4740669"/>
            <a:ext cx="8222925" cy="910767"/>
          </a:xfrm>
          <a:prstGeom prst="rect">
            <a:avLst/>
          </a:prstGeom>
        </p:spPr>
      </p:pic>
    </p:spTree>
    <p:extLst>
      <p:ext uri="{BB962C8B-B14F-4D97-AF65-F5344CB8AC3E}">
        <p14:creationId xmlns:p14="http://schemas.microsoft.com/office/powerpoint/2010/main" val="28190558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E1B7031-5325-C06C-5CFA-AA624588D4F8}"/>
              </a:ext>
            </a:extLst>
          </p:cNvPr>
          <p:cNvSpPr txBox="1"/>
          <p:nvPr/>
        </p:nvSpPr>
        <p:spPr>
          <a:xfrm>
            <a:off x="294640" y="1145605"/>
            <a:ext cx="11602720" cy="646331"/>
          </a:xfrm>
          <a:prstGeom prst="rect">
            <a:avLst/>
          </a:prstGeom>
          <a:noFill/>
        </p:spPr>
        <p:txBody>
          <a:bodyPr wrap="square" rtlCol="0">
            <a:spAutoFit/>
          </a:bodyPr>
          <a:lstStyle/>
          <a:p>
            <a:r>
              <a:rPr lang="it-IT" dirty="0"/>
              <a:t>Per quanto riguarda la perdita accidentale dei dati abbiamo risolto tale </a:t>
            </a:r>
            <a:r>
              <a:rPr lang="it-IT" dirty="0" err="1"/>
              <a:t>threat</a:t>
            </a:r>
            <a:r>
              <a:rPr lang="it-IT" dirty="0"/>
              <a:t> attraverso la contromisura consigliata dal NIST.</a:t>
            </a:r>
          </a:p>
        </p:txBody>
      </p:sp>
      <p:pic>
        <p:nvPicPr>
          <p:cNvPr id="3" name="Immagine 2" descr="Immagine che contiene testo, schermata, software, Pagina Web">
            <a:extLst>
              <a:ext uri="{FF2B5EF4-FFF2-40B4-BE49-F238E27FC236}">
                <a16:creationId xmlns:a16="http://schemas.microsoft.com/office/drawing/2014/main" id="{CBC38A5A-095F-525D-A245-8C03848B39B7}"/>
              </a:ext>
            </a:extLst>
          </p:cNvPr>
          <p:cNvPicPr>
            <a:picLocks noChangeAspect="1"/>
          </p:cNvPicPr>
          <p:nvPr/>
        </p:nvPicPr>
        <p:blipFill>
          <a:blip r:embed="rId2"/>
          <a:stretch>
            <a:fillRect/>
          </a:stretch>
        </p:blipFill>
        <p:spPr>
          <a:xfrm>
            <a:off x="4009901" y="1933091"/>
            <a:ext cx="4050277" cy="4256315"/>
          </a:xfrm>
          <a:prstGeom prst="rect">
            <a:avLst/>
          </a:prstGeom>
        </p:spPr>
      </p:pic>
      <p:sp>
        <p:nvSpPr>
          <p:cNvPr id="2" name="CasellaDiTesto 1">
            <a:extLst>
              <a:ext uri="{FF2B5EF4-FFF2-40B4-BE49-F238E27FC236}">
                <a16:creationId xmlns:a16="http://schemas.microsoft.com/office/drawing/2014/main" id="{BBC7322E-5C75-DF70-84D2-76B23CAECC4F}"/>
              </a:ext>
            </a:extLst>
          </p:cNvPr>
          <p:cNvSpPr txBox="1"/>
          <p:nvPr/>
        </p:nvSpPr>
        <p:spPr>
          <a:xfrm>
            <a:off x="3078480" y="450452"/>
            <a:ext cx="6035040" cy="553998"/>
          </a:xfrm>
          <a:prstGeom prst="rect">
            <a:avLst/>
          </a:prstGeom>
          <a:noFill/>
        </p:spPr>
        <p:txBody>
          <a:bodyPr wrap="square" rtlCol="0">
            <a:spAutoFit/>
          </a:bodyPr>
          <a:lstStyle/>
          <a:p>
            <a:pPr algn="ctr"/>
            <a:r>
              <a:rPr lang="en-US" sz="3000" dirty="0">
                <a:latin typeface="ADLaM Display" panose="02010000000000000000" pitchFamily="2" charset="0"/>
                <a:ea typeface="ADLaM Display" panose="02010000000000000000" pitchFamily="2" charset="0"/>
                <a:cs typeface="ADLaM Display" panose="02010000000000000000" pitchFamily="2" charset="0"/>
              </a:rPr>
              <a:t>Data Loss due to System Failure</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015271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C836246-43DC-6DAE-2DB7-B75CB233EFAE}"/>
              </a:ext>
            </a:extLst>
          </p:cNvPr>
          <p:cNvSpPr txBox="1"/>
          <p:nvPr/>
        </p:nvSpPr>
        <p:spPr>
          <a:xfrm>
            <a:off x="213360" y="444730"/>
            <a:ext cx="11267440" cy="523220"/>
          </a:xfrm>
          <a:prstGeom prst="rect">
            <a:avLst/>
          </a:prstGeom>
          <a:noFill/>
        </p:spPr>
        <p:txBody>
          <a:bodyPr wrap="square" rtlCol="0">
            <a:spAutoFit/>
          </a:bodyPr>
          <a:lstStyle/>
          <a:p>
            <a:r>
              <a:rPr lang="it-IT" sz="2800" dirty="0">
                <a:latin typeface="ADLaM Display" panose="02010000000000000000" pitchFamily="2" charset="0"/>
                <a:ea typeface="ADLaM Display" panose="02010000000000000000" pitchFamily="2" charset="0"/>
                <a:cs typeface="ADLaM Display" panose="02010000000000000000" pitchFamily="2" charset="0"/>
              </a:rPr>
              <a:t>COTROMISURA</a:t>
            </a:r>
          </a:p>
        </p:txBody>
      </p:sp>
      <p:sp>
        <p:nvSpPr>
          <p:cNvPr id="6" name="Rectangle 1">
            <a:extLst>
              <a:ext uri="{FF2B5EF4-FFF2-40B4-BE49-F238E27FC236}">
                <a16:creationId xmlns:a16="http://schemas.microsoft.com/office/drawing/2014/main" id="{EDBE067B-8BF7-EC57-8CCE-FDB563FC87ED}"/>
              </a:ext>
            </a:extLst>
          </p:cNvPr>
          <p:cNvSpPr>
            <a:spLocks noChangeArrowheads="1"/>
          </p:cNvSpPr>
          <p:nvPr/>
        </p:nvSpPr>
        <p:spPr bwMode="auto">
          <a:xfrm rot="10800000" flipV="1">
            <a:off x="213360" y="1034898"/>
            <a:ext cx="111702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Automazione:</a:t>
            </a:r>
            <a:r>
              <a:rPr kumimoji="0" lang="it-IT" altLang="it-IT" sz="1800" b="0" i="0" u="none" strike="noStrike" cap="none" normalizeH="0" baseline="0" dirty="0">
                <a:ln>
                  <a:noFill/>
                </a:ln>
                <a:solidFill>
                  <a:schemeClr val="tx1"/>
                </a:solidFill>
                <a:effectLst/>
                <a:latin typeface="Arial" panose="020B0604020202020204" pitchFamily="34" charset="0"/>
              </a:rPr>
              <a:t> Schedulazione tramite </a:t>
            </a:r>
            <a:r>
              <a:rPr kumimoji="0" lang="it-IT" altLang="it-IT" sz="1800" b="0" i="1" u="none" strike="noStrike" cap="none" normalizeH="0" baseline="0" dirty="0">
                <a:ln>
                  <a:noFill/>
                </a:ln>
                <a:solidFill>
                  <a:schemeClr val="tx1"/>
                </a:solidFill>
                <a:effectLst/>
                <a:latin typeface="Arial" panose="020B0604020202020204" pitchFamily="34" charset="0"/>
              </a:rPr>
              <a:t>Task </a:t>
            </a:r>
            <a:r>
              <a:rPr kumimoji="0" lang="it-IT" altLang="it-IT" sz="1800" b="0" i="1" u="none" strike="noStrike" cap="none" normalizeH="0" baseline="0" dirty="0" err="1">
                <a:ln>
                  <a:noFill/>
                </a:ln>
                <a:solidFill>
                  <a:schemeClr val="tx1"/>
                </a:solidFill>
                <a:effectLst/>
                <a:latin typeface="Arial" panose="020B0604020202020204" pitchFamily="34" charset="0"/>
              </a:rPr>
              <a:t>Scheduler</a:t>
            </a:r>
            <a:r>
              <a:rPr kumimoji="0" lang="it-IT" altLang="it-IT" sz="1800" b="0" i="0" u="none" strike="noStrike" cap="none" normalizeH="0" baseline="0" dirty="0">
                <a:ln>
                  <a:noFill/>
                </a:ln>
                <a:solidFill>
                  <a:schemeClr val="tx1"/>
                </a:solidFill>
                <a:effectLst/>
                <a:latin typeface="Arial" panose="020B0604020202020204" pitchFamily="34" charset="0"/>
              </a:rPr>
              <a:t> per esecuzione notturna.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RPO (Recovery Point </a:t>
            </a:r>
            <a:r>
              <a:rPr kumimoji="0" lang="it-IT" altLang="it-IT" sz="1800" b="1" i="0" u="none" strike="noStrike" cap="none" normalizeH="0" baseline="0" dirty="0" err="1">
                <a:ln>
                  <a:noFill/>
                </a:ln>
                <a:solidFill>
                  <a:schemeClr val="tx1"/>
                </a:solidFill>
                <a:effectLst/>
                <a:latin typeface="Arial" panose="020B0604020202020204" pitchFamily="34" charset="0"/>
              </a:rPr>
              <a:t>Objective</a:t>
            </a:r>
            <a:r>
              <a:rPr kumimoji="0" lang="it-IT" altLang="it-IT" sz="1800" b="1"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24 ore (garantisce il ripristino dei dati al giorno precedente).</a:t>
            </a:r>
          </a:p>
        </p:txBody>
      </p:sp>
      <p:pic>
        <p:nvPicPr>
          <p:cNvPr id="9" name="Immagine 8" descr="Immagine che contiene testo, schermata, schermo, software">
            <a:extLst>
              <a:ext uri="{FF2B5EF4-FFF2-40B4-BE49-F238E27FC236}">
                <a16:creationId xmlns:a16="http://schemas.microsoft.com/office/drawing/2014/main" id="{1CD7A869-5719-7D54-50CE-78FA93A13013}"/>
              </a:ext>
            </a:extLst>
          </p:cNvPr>
          <p:cNvPicPr>
            <a:picLocks noChangeAspect="1"/>
          </p:cNvPicPr>
          <p:nvPr/>
        </p:nvPicPr>
        <p:blipFill>
          <a:blip r:embed="rId2"/>
          <a:stretch>
            <a:fillRect/>
          </a:stretch>
        </p:blipFill>
        <p:spPr>
          <a:xfrm>
            <a:off x="7219026" y="2327016"/>
            <a:ext cx="3453661" cy="3784918"/>
          </a:xfrm>
          <a:prstGeom prst="rect">
            <a:avLst/>
          </a:prstGeom>
        </p:spPr>
      </p:pic>
      <p:pic>
        <p:nvPicPr>
          <p:cNvPr id="11" name="Immagine 10">
            <a:extLst>
              <a:ext uri="{FF2B5EF4-FFF2-40B4-BE49-F238E27FC236}">
                <a16:creationId xmlns:a16="http://schemas.microsoft.com/office/drawing/2014/main" id="{C3C01E91-A9F2-352E-3740-F3E9E37038FD}"/>
              </a:ext>
            </a:extLst>
          </p:cNvPr>
          <p:cNvPicPr>
            <a:picLocks noChangeAspect="1"/>
          </p:cNvPicPr>
          <p:nvPr/>
        </p:nvPicPr>
        <p:blipFill>
          <a:blip r:embed="rId3"/>
          <a:stretch>
            <a:fillRect/>
          </a:stretch>
        </p:blipFill>
        <p:spPr>
          <a:xfrm>
            <a:off x="1017722" y="2095941"/>
            <a:ext cx="5078278" cy="4425257"/>
          </a:xfrm>
          <a:prstGeom prst="rect">
            <a:avLst/>
          </a:prstGeom>
        </p:spPr>
      </p:pic>
    </p:spTree>
    <p:extLst>
      <p:ext uri="{BB962C8B-B14F-4D97-AF65-F5344CB8AC3E}">
        <p14:creationId xmlns:p14="http://schemas.microsoft.com/office/powerpoint/2010/main" val="9414067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Carattere&#10;&#10;Il contenuto generato dall'IA potrebbe non essere corretto.">
            <a:extLst>
              <a:ext uri="{FF2B5EF4-FFF2-40B4-BE49-F238E27FC236}">
                <a16:creationId xmlns:a16="http://schemas.microsoft.com/office/drawing/2014/main" id="{8AF37719-ACBF-2723-C21C-EC4C2D0D9A78}"/>
              </a:ext>
            </a:extLst>
          </p:cNvPr>
          <p:cNvPicPr>
            <a:picLocks noChangeAspect="1"/>
          </p:cNvPicPr>
          <p:nvPr/>
        </p:nvPicPr>
        <p:blipFill>
          <a:blip r:embed="rId2"/>
          <a:stretch>
            <a:fillRect/>
          </a:stretch>
        </p:blipFill>
        <p:spPr>
          <a:xfrm>
            <a:off x="1851690" y="1028698"/>
            <a:ext cx="7475868" cy="1165961"/>
          </a:xfrm>
          <a:prstGeom prst="rect">
            <a:avLst/>
          </a:prstGeom>
        </p:spPr>
      </p:pic>
      <p:pic>
        <p:nvPicPr>
          <p:cNvPr id="7" name="Immagine 6" descr="Immagine che contiene testo, schermata, software, Software multimediale&#10;&#10;Il contenuto generato dall'IA potrebbe non essere corretto.">
            <a:extLst>
              <a:ext uri="{FF2B5EF4-FFF2-40B4-BE49-F238E27FC236}">
                <a16:creationId xmlns:a16="http://schemas.microsoft.com/office/drawing/2014/main" id="{A5BB9606-609E-9565-508C-C7A9D6FB230D}"/>
              </a:ext>
            </a:extLst>
          </p:cNvPr>
          <p:cNvPicPr>
            <a:picLocks noChangeAspect="1"/>
          </p:cNvPicPr>
          <p:nvPr/>
        </p:nvPicPr>
        <p:blipFill>
          <a:blip r:embed="rId3"/>
          <a:stretch>
            <a:fillRect/>
          </a:stretch>
        </p:blipFill>
        <p:spPr>
          <a:xfrm>
            <a:off x="1745001" y="2861054"/>
            <a:ext cx="7582557" cy="2385267"/>
          </a:xfrm>
          <a:prstGeom prst="rect">
            <a:avLst/>
          </a:prstGeom>
        </p:spPr>
      </p:pic>
    </p:spTree>
    <p:extLst>
      <p:ext uri="{BB962C8B-B14F-4D97-AF65-F5344CB8AC3E}">
        <p14:creationId xmlns:p14="http://schemas.microsoft.com/office/powerpoint/2010/main" val="35965524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schermata, software, Carattere&#10;&#10;Il contenuto generato dall'IA potrebbe non essere corretto.">
            <a:extLst>
              <a:ext uri="{FF2B5EF4-FFF2-40B4-BE49-F238E27FC236}">
                <a16:creationId xmlns:a16="http://schemas.microsoft.com/office/drawing/2014/main" id="{084DFC0C-2BF7-BB9F-56D1-54919F04FA2D}"/>
              </a:ext>
            </a:extLst>
          </p:cNvPr>
          <p:cNvPicPr>
            <a:picLocks noChangeAspect="1"/>
          </p:cNvPicPr>
          <p:nvPr/>
        </p:nvPicPr>
        <p:blipFill>
          <a:blip r:embed="rId2"/>
          <a:stretch>
            <a:fillRect/>
          </a:stretch>
        </p:blipFill>
        <p:spPr>
          <a:xfrm>
            <a:off x="356173" y="2639291"/>
            <a:ext cx="3390445" cy="3530396"/>
          </a:xfrm>
          <a:prstGeom prst="rect">
            <a:avLst/>
          </a:prstGeom>
        </p:spPr>
      </p:pic>
      <p:sp>
        <p:nvSpPr>
          <p:cNvPr id="7" name="CasellaDiTesto 6">
            <a:extLst>
              <a:ext uri="{FF2B5EF4-FFF2-40B4-BE49-F238E27FC236}">
                <a16:creationId xmlns:a16="http://schemas.microsoft.com/office/drawing/2014/main" id="{ED70B610-4EC5-8EE7-A7E5-47A5EB3C7256}"/>
              </a:ext>
            </a:extLst>
          </p:cNvPr>
          <p:cNvSpPr txBox="1"/>
          <p:nvPr/>
        </p:nvSpPr>
        <p:spPr>
          <a:xfrm>
            <a:off x="152400" y="470104"/>
            <a:ext cx="11653520" cy="923330"/>
          </a:xfrm>
          <a:prstGeom prst="rect">
            <a:avLst/>
          </a:prstGeom>
          <a:noFill/>
        </p:spPr>
        <p:txBody>
          <a:bodyPr wrap="square" rtlCol="0">
            <a:spAutoFit/>
          </a:bodyPr>
          <a:lstStyle/>
          <a:p>
            <a:r>
              <a:rPr lang="it-IT" dirty="0"/>
              <a:t>Il rischio di esfiltrazione dei dati dai file di backup (</a:t>
            </a:r>
            <a:r>
              <a:rPr lang="it-IT" i="1" dirty="0" err="1"/>
              <a:t>Insecure</a:t>
            </a:r>
            <a:r>
              <a:rPr lang="it-IT" i="1" dirty="0"/>
              <a:t> Backup </a:t>
            </a:r>
            <a:r>
              <a:rPr lang="it-IT" i="1" dirty="0" err="1"/>
              <a:t>Procedures</a:t>
            </a:r>
            <a:r>
              <a:rPr lang="it-IT" dirty="0"/>
              <a:t>) è  un altro </a:t>
            </a:r>
            <a:r>
              <a:rPr lang="it-IT" dirty="0" err="1"/>
              <a:t>threat</a:t>
            </a:r>
            <a:r>
              <a:rPr lang="it-IT" dirty="0"/>
              <a:t> ad alto rischio. La contromisura suggerita dal NIST è quella di applicare la crittografia per il backup dei nostri dati. </a:t>
            </a:r>
          </a:p>
          <a:p>
            <a:endParaRPr lang="it-IT" dirty="0"/>
          </a:p>
        </p:txBody>
      </p:sp>
      <p:sp>
        <p:nvSpPr>
          <p:cNvPr id="8" name="Rectangle 1">
            <a:extLst>
              <a:ext uri="{FF2B5EF4-FFF2-40B4-BE49-F238E27FC236}">
                <a16:creationId xmlns:a16="http://schemas.microsoft.com/office/drawing/2014/main" id="{56926B5D-D1A2-2034-5EB9-10EE11376A90}"/>
              </a:ext>
            </a:extLst>
          </p:cNvPr>
          <p:cNvSpPr>
            <a:spLocks noChangeArrowheads="1"/>
          </p:cNvSpPr>
          <p:nvPr/>
        </p:nvSpPr>
        <p:spPr bwMode="auto">
          <a:xfrm>
            <a:off x="132198" y="1079262"/>
            <a:ext cx="1190740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Cifratura:</a:t>
            </a:r>
            <a:r>
              <a:rPr kumimoji="0" lang="it-IT" altLang="it-IT" sz="1800" b="0" i="0" u="none" strike="noStrike" cap="none" normalizeH="0" baseline="0" dirty="0">
                <a:ln>
                  <a:noFill/>
                </a:ln>
                <a:solidFill>
                  <a:schemeClr val="tx1"/>
                </a:solidFill>
                <a:effectLst/>
                <a:latin typeface="Arial" panose="020B0604020202020204" pitchFamily="34" charset="0"/>
              </a:rPr>
              <a:t> Utilizzo dello standard </a:t>
            </a:r>
            <a:r>
              <a:rPr kumimoji="0" lang="it-IT" altLang="it-IT" sz="1800" i="0" u="none" strike="noStrike" cap="none" normalizeH="0" baseline="0" dirty="0">
                <a:ln>
                  <a:noFill/>
                </a:ln>
                <a:solidFill>
                  <a:schemeClr val="tx1"/>
                </a:solidFill>
                <a:effectLst/>
                <a:latin typeface="Arial" panose="020B0604020202020204" pitchFamily="34" charset="0"/>
              </a:rPr>
              <a:t>AES-256</a:t>
            </a:r>
            <a:r>
              <a:rPr kumimoji="0" lang="it-IT" altLang="it-IT" sz="1800" b="0" i="0" u="none" strike="noStrike" cap="none" normalizeH="0" baseline="0" dirty="0">
                <a:ln>
                  <a:noFill/>
                </a:ln>
                <a:solidFill>
                  <a:schemeClr val="tx1"/>
                </a:solidFill>
                <a:effectLst/>
                <a:latin typeface="Arial" panose="020B0604020202020204" pitchFamily="34" charset="0"/>
              </a:rPr>
              <a:t> (tramite 7-Zip) per proteggere gli archivi.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Secure </a:t>
            </a:r>
            <a:r>
              <a:rPr kumimoji="0" lang="it-IT" altLang="it-IT" sz="1800" b="1" i="0" u="none" strike="noStrike" cap="none" normalizeH="0" baseline="0" dirty="0" err="1">
                <a:ln>
                  <a:noFill/>
                </a:ln>
                <a:solidFill>
                  <a:schemeClr val="tx1"/>
                </a:solidFill>
                <a:effectLst/>
                <a:latin typeface="Arial" panose="020B0604020202020204" pitchFamily="34" charset="0"/>
              </a:rPr>
              <a:t>Deletion</a:t>
            </a:r>
            <a:r>
              <a:rPr kumimoji="0" lang="it-IT" altLang="it-IT" sz="1800" b="1" i="0" u="none" strike="noStrike" cap="none" normalizeH="0" baseline="0" dirty="0">
                <a:ln>
                  <a:noFill/>
                </a:ln>
                <a:solidFill>
                  <a:schemeClr val="tx1"/>
                </a:solidFill>
                <a:effectLst/>
                <a:latin typeface="Arial" panose="020B0604020202020204" pitchFamily="34" charset="0"/>
              </a:rPr>
              <a:t>:</a:t>
            </a:r>
            <a:r>
              <a:rPr kumimoji="0" lang="it-IT" altLang="it-IT" sz="1800" b="0" i="0" u="none" strike="noStrike" cap="none" normalizeH="0" baseline="0" dirty="0">
                <a:ln>
                  <a:noFill/>
                </a:ln>
                <a:solidFill>
                  <a:schemeClr val="tx1"/>
                </a:solidFill>
                <a:effectLst/>
                <a:latin typeface="Arial" panose="020B0604020202020204" pitchFamily="34" charset="0"/>
              </a:rPr>
              <a:t> I file temporanei in chiaro (.</a:t>
            </a:r>
            <a:r>
              <a:rPr kumimoji="0" lang="it-IT" altLang="it-IT" sz="1800" b="0" i="0" u="none" strike="noStrike" cap="none" normalizeH="0" baseline="0" dirty="0" err="1">
                <a:ln>
                  <a:noFill/>
                </a:ln>
                <a:solidFill>
                  <a:schemeClr val="tx1"/>
                </a:solidFill>
                <a:effectLst/>
                <a:latin typeface="Arial" panose="020B0604020202020204" pitchFamily="34" charset="0"/>
              </a:rPr>
              <a:t>sql</a:t>
            </a:r>
            <a:r>
              <a:rPr kumimoji="0" lang="it-IT" altLang="it-IT" sz="1800" b="0" i="0" u="none" strike="noStrike" cap="none" normalizeH="0" baseline="0" dirty="0">
                <a:ln>
                  <a:noFill/>
                </a:ln>
                <a:solidFill>
                  <a:schemeClr val="tx1"/>
                </a:solidFill>
                <a:effectLst/>
                <a:latin typeface="Arial" panose="020B0604020202020204" pitchFamily="34" charset="0"/>
              </a:rPr>
              <a:t>) vengono eliminati immediatamente dopo la cifratura, lasciando su disco solo l'archivio protetto da password.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sz="1800" b="1" i="0" u="none" strike="noStrike" cap="none" normalizeH="0" baseline="0" dirty="0">
                <a:ln>
                  <a:noFill/>
                </a:ln>
                <a:solidFill>
                  <a:schemeClr val="tx1"/>
                </a:solidFill>
                <a:effectLst/>
                <a:latin typeface="Arial" panose="020B0604020202020204" pitchFamily="34" charset="0"/>
              </a:rPr>
              <a:t>Risultato:</a:t>
            </a:r>
            <a:r>
              <a:rPr kumimoji="0" lang="it-IT" altLang="it-IT" sz="1800" b="0" i="0" u="none" strike="noStrike" cap="none" normalizeH="0" baseline="0" dirty="0">
                <a:ln>
                  <a:noFill/>
                </a:ln>
                <a:solidFill>
                  <a:schemeClr val="tx1"/>
                </a:solidFill>
                <a:effectLst/>
                <a:latin typeface="Arial" panose="020B0604020202020204" pitchFamily="34" charset="0"/>
              </a:rPr>
              <a:t> Anche in caso di furto fisico del supporto di memoria, i dati rimangono inaccessibili a terzi non autorizzati.</a:t>
            </a:r>
          </a:p>
        </p:txBody>
      </p:sp>
      <p:pic>
        <p:nvPicPr>
          <p:cNvPr id="10" name="Immagine 9">
            <a:extLst>
              <a:ext uri="{FF2B5EF4-FFF2-40B4-BE49-F238E27FC236}">
                <a16:creationId xmlns:a16="http://schemas.microsoft.com/office/drawing/2014/main" id="{620D65C6-E077-F611-784B-660D49DB185D}"/>
              </a:ext>
            </a:extLst>
          </p:cNvPr>
          <p:cNvPicPr>
            <a:picLocks noChangeAspect="1"/>
          </p:cNvPicPr>
          <p:nvPr/>
        </p:nvPicPr>
        <p:blipFill>
          <a:blip r:embed="rId3"/>
          <a:stretch>
            <a:fillRect/>
          </a:stretch>
        </p:blipFill>
        <p:spPr>
          <a:xfrm>
            <a:off x="3874710" y="2981831"/>
            <a:ext cx="8081763" cy="447169"/>
          </a:xfrm>
          <a:prstGeom prst="rect">
            <a:avLst/>
          </a:prstGeom>
        </p:spPr>
      </p:pic>
    </p:spTree>
    <p:extLst>
      <p:ext uri="{BB962C8B-B14F-4D97-AF65-F5344CB8AC3E}">
        <p14:creationId xmlns:p14="http://schemas.microsoft.com/office/powerpoint/2010/main" val="3114860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AD75B534-C32B-8086-99BC-6419327B7EC6}"/>
              </a:ext>
            </a:extLst>
          </p:cNvPr>
          <p:cNvSpPr txBox="1"/>
          <p:nvPr/>
        </p:nvSpPr>
        <p:spPr>
          <a:xfrm>
            <a:off x="254643" y="474562"/>
            <a:ext cx="11505235" cy="369332"/>
          </a:xfrm>
          <a:prstGeom prst="rect">
            <a:avLst/>
          </a:prstGeom>
          <a:noFill/>
        </p:spPr>
        <p:txBody>
          <a:bodyPr wrap="square" rtlCol="0">
            <a:spAutoFit/>
          </a:bodyPr>
          <a:lstStyle/>
          <a:p>
            <a:r>
              <a:rPr lang="it-IT" b="1" dirty="0"/>
              <a:t>Sezione 4: Controllo Accessi</a:t>
            </a:r>
          </a:p>
        </p:txBody>
      </p:sp>
      <p:sp>
        <p:nvSpPr>
          <p:cNvPr id="9" name="CasellaDiTesto 8">
            <a:extLst>
              <a:ext uri="{FF2B5EF4-FFF2-40B4-BE49-F238E27FC236}">
                <a16:creationId xmlns:a16="http://schemas.microsoft.com/office/drawing/2014/main" id="{70E6DF9F-834E-7329-47A4-3097CA9B33F1}"/>
              </a:ext>
            </a:extLst>
          </p:cNvPr>
          <p:cNvSpPr txBox="1"/>
          <p:nvPr/>
        </p:nvSpPr>
        <p:spPr>
          <a:xfrm>
            <a:off x="254643" y="843894"/>
            <a:ext cx="3703899" cy="369332"/>
          </a:xfrm>
          <a:prstGeom prst="rect">
            <a:avLst/>
          </a:prstGeom>
          <a:noFill/>
        </p:spPr>
        <p:txBody>
          <a:bodyPr wrap="square" rtlCol="0">
            <a:spAutoFit/>
          </a:bodyPr>
          <a:lstStyle/>
          <a:p>
            <a:r>
              <a:rPr lang="pt-BR" b="1" dirty="0"/>
              <a:t>CIS 4.1</a:t>
            </a:r>
            <a:r>
              <a:rPr lang="pt-BR" dirty="0"/>
              <a:t>: </a:t>
            </a:r>
            <a:r>
              <a:rPr lang="pt-BR" b="1" dirty="0"/>
              <a:t>Nega Accesso Root OS</a:t>
            </a:r>
            <a:endParaRPr lang="it-IT" dirty="0"/>
          </a:p>
        </p:txBody>
      </p:sp>
      <p:pic>
        <p:nvPicPr>
          <p:cNvPr id="11" name="Immagine 10" descr="Immagine che contiene testo, Carattere, schermata, tipografia&#10;&#10;Il contenuto generato dall'IA potrebbe non essere corretto.">
            <a:extLst>
              <a:ext uri="{FF2B5EF4-FFF2-40B4-BE49-F238E27FC236}">
                <a16:creationId xmlns:a16="http://schemas.microsoft.com/office/drawing/2014/main" id="{8C66D7DA-E573-EA14-D7C9-104CBB699FBC}"/>
              </a:ext>
            </a:extLst>
          </p:cNvPr>
          <p:cNvPicPr>
            <a:picLocks noChangeAspect="1"/>
          </p:cNvPicPr>
          <p:nvPr/>
        </p:nvPicPr>
        <p:blipFill>
          <a:blip r:embed="rId2"/>
          <a:stretch>
            <a:fillRect/>
          </a:stretch>
        </p:blipFill>
        <p:spPr>
          <a:xfrm>
            <a:off x="358976" y="1227694"/>
            <a:ext cx="1867062" cy="838273"/>
          </a:xfrm>
          <a:prstGeom prst="rect">
            <a:avLst/>
          </a:prstGeom>
        </p:spPr>
      </p:pic>
      <p:sp>
        <p:nvSpPr>
          <p:cNvPr id="12" name="CasellaDiTesto 11">
            <a:extLst>
              <a:ext uri="{FF2B5EF4-FFF2-40B4-BE49-F238E27FC236}">
                <a16:creationId xmlns:a16="http://schemas.microsoft.com/office/drawing/2014/main" id="{5F8ACB5A-E001-7E21-F3DF-59DB27A1FD9F}"/>
              </a:ext>
            </a:extLst>
          </p:cNvPr>
          <p:cNvSpPr txBox="1"/>
          <p:nvPr/>
        </p:nvSpPr>
        <p:spPr>
          <a:xfrm>
            <a:off x="254643" y="2071268"/>
            <a:ext cx="11250432" cy="369332"/>
          </a:xfrm>
          <a:prstGeom prst="rect">
            <a:avLst/>
          </a:prstGeom>
          <a:noFill/>
        </p:spPr>
        <p:txBody>
          <a:bodyPr wrap="square" rtlCol="0">
            <a:spAutoFit/>
          </a:bodyPr>
          <a:lstStyle/>
          <a:p>
            <a:r>
              <a:rPr lang="it-IT" b="1" dirty="0"/>
              <a:t>CIS 4.2</a:t>
            </a:r>
            <a:r>
              <a:rPr lang="it-IT" dirty="0"/>
              <a:t>: </a:t>
            </a:r>
            <a:r>
              <a:rPr lang="it-IT" b="1" dirty="0"/>
              <a:t>Consenti Accesso Web Content</a:t>
            </a:r>
            <a:r>
              <a:rPr lang="it-IT" dirty="0"/>
              <a:t>.</a:t>
            </a:r>
          </a:p>
        </p:txBody>
      </p:sp>
      <p:pic>
        <p:nvPicPr>
          <p:cNvPr id="14" name="Immagine 13" descr="Immagine che contiene testo, Carattere, schermata&#10;&#10;Il contenuto generato dall'IA potrebbe non essere corretto.">
            <a:extLst>
              <a:ext uri="{FF2B5EF4-FFF2-40B4-BE49-F238E27FC236}">
                <a16:creationId xmlns:a16="http://schemas.microsoft.com/office/drawing/2014/main" id="{0A4A7BE2-5629-86BC-733E-9AE01A143886}"/>
              </a:ext>
            </a:extLst>
          </p:cNvPr>
          <p:cNvPicPr>
            <a:picLocks noChangeAspect="1"/>
          </p:cNvPicPr>
          <p:nvPr/>
        </p:nvPicPr>
        <p:blipFill>
          <a:blip r:embed="rId3"/>
          <a:stretch>
            <a:fillRect/>
          </a:stretch>
        </p:blipFill>
        <p:spPr>
          <a:xfrm>
            <a:off x="358976" y="2440600"/>
            <a:ext cx="3063505" cy="876376"/>
          </a:xfrm>
          <a:prstGeom prst="rect">
            <a:avLst/>
          </a:prstGeom>
        </p:spPr>
      </p:pic>
      <p:sp>
        <p:nvSpPr>
          <p:cNvPr id="15" name="CasellaDiTesto 14">
            <a:extLst>
              <a:ext uri="{FF2B5EF4-FFF2-40B4-BE49-F238E27FC236}">
                <a16:creationId xmlns:a16="http://schemas.microsoft.com/office/drawing/2014/main" id="{EC01A1B4-A89E-F8F1-CF8B-15159888D836}"/>
              </a:ext>
            </a:extLst>
          </p:cNvPr>
          <p:cNvSpPr txBox="1"/>
          <p:nvPr/>
        </p:nvSpPr>
        <p:spPr>
          <a:xfrm>
            <a:off x="358976" y="3429000"/>
            <a:ext cx="11505235" cy="646331"/>
          </a:xfrm>
          <a:prstGeom prst="rect">
            <a:avLst/>
          </a:prstGeom>
          <a:noFill/>
        </p:spPr>
        <p:txBody>
          <a:bodyPr wrap="square" rtlCol="0">
            <a:spAutoFit/>
          </a:bodyPr>
          <a:lstStyle/>
          <a:p>
            <a:r>
              <a:rPr lang="it-IT" b="1" dirty="0"/>
              <a:t>CIS 4.3</a:t>
            </a:r>
            <a:r>
              <a:rPr lang="it-IT" dirty="0"/>
              <a:t>: </a:t>
            </a:r>
            <a:r>
              <a:rPr lang="it-IT" b="1" dirty="0" err="1"/>
              <a:t>Override</a:t>
            </a:r>
            <a:r>
              <a:rPr lang="it-IT" b="1" dirty="0"/>
              <a:t> Disabilitato su Root</a:t>
            </a:r>
            <a:r>
              <a:rPr lang="it-IT" dirty="0"/>
              <a:t>. </a:t>
            </a:r>
            <a:r>
              <a:rPr lang="it-IT" i="1" dirty="0"/>
              <a:t>Azione:</a:t>
            </a:r>
            <a:r>
              <a:rPr lang="it-IT" dirty="0"/>
              <a:t> Incluso nella </a:t>
            </a:r>
            <a:r>
              <a:rPr lang="it-IT" dirty="0" err="1"/>
              <a:t>config</a:t>
            </a:r>
            <a:r>
              <a:rPr lang="it-IT" dirty="0"/>
              <a:t> 4.1 (</a:t>
            </a:r>
            <a:r>
              <a:rPr lang="it-IT" dirty="0" err="1"/>
              <a:t>AllowOverride</a:t>
            </a:r>
            <a:r>
              <a:rPr lang="it-IT" dirty="0"/>
              <a:t> None).</a:t>
            </a:r>
          </a:p>
          <a:p>
            <a:r>
              <a:rPr lang="it-IT" b="1" dirty="0"/>
              <a:t>CIS 4.4</a:t>
            </a:r>
            <a:r>
              <a:rPr lang="it-IT" dirty="0"/>
              <a:t>: </a:t>
            </a:r>
            <a:r>
              <a:rPr lang="it-IT" b="1" dirty="0" err="1"/>
              <a:t>Override</a:t>
            </a:r>
            <a:r>
              <a:rPr lang="it-IT" b="1" dirty="0"/>
              <a:t> Disabilitato Ovunque</a:t>
            </a:r>
            <a:r>
              <a:rPr lang="it-IT" dirty="0"/>
              <a:t>. </a:t>
            </a:r>
            <a:r>
              <a:rPr lang="it-IT" i="1" dirty="0"/>
              <a:t>Azione:</a:t>
            </a:r>
            <a:r>
              <a:rPr lang="it-IT" dirty="0"/>
              <a:t> non ci sono </a:t>
            </a:r>
            <a:r>
              <a:rPr lang="it-IT" dirty="0" err="1"/>
              <a:t>AllowOverride</a:t>
            </a:r>
            <a:r>
              <a:rPr lang="it-IT" dirty="0"/>
              <a:t> </a:t>
            </a:r>
            <a:r>
              <a:rPr lang="it-IT" dirty="0" err="1"/>
              <a:t>All</a:t>
            </a:r>
            <a:r>
              <a:rPr lang="it-IT" dirty="0"/>
              <a:t> in altre directory.</a:t>
            </a:r>
          </a:p>
        </p:txBody>
      </p:sp>
    </p:spTree>
    <p:extLst>
      <p:ext uri="{BB962C8B-B14F-4D97-AF65-F5344CB8AC3E}">
        <p14:creationId xmlns:p14="http://schemas.microsoft.com/office/powerpoint/2010/main" val="8743573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996E332-7F0C-77E8-E623-8A4EF8E7150D}"/>
              </a:ext>
            </a:extLst>
          </p:cNvPr>
          <p:cNvSpPr txBox="1"/>
          <p:nvPr/>
        </p:nvSpPr>
        <p:spPr>
          <a:xfrm>
            <a:off x="269240" y="523471"/>
            <a:ext cx="11653520" cy="553998"/>
          </a:xfrm>
          <a:prstGeom prst="rect">
            <a:avLst/>
          </a:prstGeom>
          <a:noFill/>
        </p:spPr>
        <p:txBody>
          <a:bodyPr wrap="square" rtlCol="0">
            <a:spAutoFit/>
          </a:bodyPr>
          <a:lstStyle/>
          <a:p>
            <a:r>
              <a:rPr lang="it-IT" sz="3000" dirty="0">
                <a:latin typeface="ADLaM Display" panose="02010000000000000000" pitchFamily="2" charset="0"/>
                <a:ea typeface="ADLaM Display" panose="02010000000000000000" pitchFamily="2" charset="0"/>
                <a:cs typeface="ADLaM Display" panose="02010000000000000000" pitchFamily="2" charset="0"/>
              </a:rPr>
              <a:t>Minaccia: Impossibilità di Esercitare i Diritti sui Dati (GDPR)</a:t>
            </a:r>
          </a:p>
        </p:txBody>
      </p:sp>
      <p:sp>
        <p:nvSpPr>
          <p:cNvPr id="5" name="CasellaDiTesto 4">
            <a:extLst>
              <a:ext uri="{FF2B5EF4-FFF2-40B4-BE49-F238E27FC236}">
                <a16:creationId xmlns:a16="http://schemas.microsoft.com/office/drawing/2014/main" id="{8B1EABFC-C5AE-E022-E172-BD1DCC20C511}"/>
              </a:ext>
            </a:extLst>
          </p:cNvPr>
          <p:cNvSpPr txBox="1"/>
          <p:nvPr/>
        </p:nvSpPr>
        <p:spPr>
          <a:xfrm>
            <a:off x="344516" y="994341"/>
            <a:ext cx="11318240" cy="2570480"/>
          </a:xfrm>
          <a:prstGeom prst="rect">
            <a:avLst/>
          </a:prstGeom>
          <a:noFill/>
        </p:spPr>
        <p:txBody>
          <a:bodyPr wrap="square" rtlCol="0">
            <a:spAutoFit/>
          </a:bodyPr>
          <a:lstStyle/>
          <a:p>
            <a:r>
              <a:rPr lang="it-IT" dirty="0"/>
              <a:t>Abbiamo identificato una vulnerabilità critica nel sistema relativa alla gestione dei dati personali (PII). Secondo il GDPR, l'utente ("Data </a:t>
            </a:r>
            <a:r>
              <a:rPr lang="it-IT" dirty="0" err="1"/>
              <a:t>Subject</a:t>
            </a:r>
            <a:r>
              <a:rPr lang="it-IT" dirty="0"/>
              <a:t>") deve avere il pieno controllo sui propri dati. Nel nostro </a:t>
            </a:r>
            <a:r>
              <a:rPr lang="it-IT" dirty="0" err="1"/>
              <a:t>stack</a:t>
            </a:r>
            <a:r>
              <a:rPr lang="it-IT" dirty="0"/>
              <a:t> iniziale, esistevano due problematiche distinte ma collegate:</a:t>
            </a:r>
          </a:p>
          <a:p>
            <a:pPr marL="285750" indent="-285750">
              <a:buFont typeface="Arial" panose="020B0604020202020204" pitchFamily="34" charset="0"/>
              <a:buChar char="•"/>
            </a:pPr>
            <a:r>
              <a:rPr lang="it-IT" b="1" dirty="0"/>
              <a:t>Vulnerabilità </a:t>
            </a:r>
            <a:r>
              <a:rPr lang="it-IT" b="1" dirty="0" err="1"/>
              <a:t>Backend</a:t>
            </a:r>
            <a:r>
              <a:rPr lang="it-IT" b="1" dirty="0"/>
              <a:t>:</a:t>
            </a:r>
            <a:r>
              <a:rPr lang="it-IT" dirty="0"/>
              <a:t> Il sistema non aveva procedure automatiche per cancellare o rettificare i dati in modo consistente su tutti i database.</a:t>
            </a:r>
          </a:p>
          <a:p>
            <a:pPr marL="285750" indent="-285750">
              <a:buFont typeface="Arial" panose="020B0604020202020204" pitchFamily="34" charset="0"/>
              <a:buChar char="•"/>
            </a:pPr>
            <a:r>
              <a:rPr lang="it-IT" b="1" dirty="0"/>
              <a:t>Vulnerabilità </a:t>
            </a:r>
            <a:r>
              <a:rPr lang="it-IT" b="1" dirty="0" err="1"/>
              <a:t>Frontend</a:t>
            </a:r>
            <a:r>
              <a:rPr lang="it-IT" b="1" dirty="0"/>
              <a:t>:</a:t>
            </a:r>
            <a:r>
              <a:rPr lang="it-IT" dirty="0"/>
              <a:t> L'interfaccia utente non presentava opzioni per l'esercizio di questi diritti, esponendo l'organizzazione a reclami e sanzioni amministrative. L'obiettivo è stato mitigare entrambe implementando il diritto all'oblio (cancellazione) e alla rettifica (modifica) direttamente nell'applicazione.</a:t>
            </a:r>
          </a:p>
          <a:p>
            <a:endParaRPr lang="it-IT" dirty="0"/>
          </a:p>
        </p:txBody>
      </p:sp>
      <p:pic>
        <p:nvPicPr>
          <p:cNvPr id="7" name="Immagine 6" descr="Immagine che contiene testo, schermata, software, Pagina Web&#10;&#10;Il contenuto generato dall'IA potrebbe non essere corretto.">
            <a:extLst>
              <a:ext uri="{FF2B5EF4-FFF2-40B4-BE49-F238E27FC236}">
                <a16:creationId xmlns:a16="http://schemas.microsoft.com/office/drawing/2014/main" id="{9AA462AD-0382-9459-E283-A2B52C1CC307}"/>
              </a:ext>
            </a:extLst>
          </p:cNvPr>
          <p:cNvPicPr>
            <a:picLocks noChangeAspect="1"/>
          </p:cNvPicPr>
          <p:nvPr/>
        </p:nvPicPr>
        <p:blipFill>
          <a:blip r:embed="rId2"/>
          <a:stretch>
            <a:fillRect/>
          </a:stretch>
        </p:blipFill>
        <p:spPr>
          <a:xfrm>
            <a:off x="3771901" y="3222951"/>
            <a:ext cx="3377044" cy="3581851"/>
          </a:xfrm>
          <a:prstGeom prst="rect">
            <a:avLst/>
          </a:prstGeom>
        </p:spPr>
      </p:pic>
    </p:spTree>
    <p:extLst>
      <p:ext uri="{BB962C8B-B14F-4D97-AF65-F5344CB8AC3E}">
        <p14:creationId xmlns:p14="http://schemas.microsoft.com/office/powerpoint/2010/main" val="34433740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F66E68D-BE2E-C3DD-CA9A-66044FEB7D3F}"/>
              </a:ext>
            </a:extLst>
          </p:cNvPr>
          <p:cNvSpPr txBox="1"/>
          <p:nvPr/>
        </p:nvSpPr>
        <p:spPr>
          <a:xfrm>
            <a:off x="294640" y="2097578"/>
            <a:ext cx="11602720" cy="2308324"/>
          </a:xfrm>
          <a:prstGeom prst="rect">
            <a:avLst/>
          </a:prstGeom>
          <a:noFill/>
        </p:spPr>
        <p:txBody>
          <a:bodyPr wrap="square" rtlCol="0">
            <a:spAutoFit/>
          </a:bodyPr>
          <a:lstStyle/>
          <a:p>
            <a:r>
              <a:rPr lang="it-IT" dirty="0"/>
              <a:t>Per risolvere il problema, non bastava agire su un solo componente. I dati dell'utente sono frammentati in due luoghi:</a:t>
            </a:r>
          </a:p>
          <a:p>
            <a:pPr marL="285750" indent="-285750">
              <a:buFont typeface="Arial" panose="020B0604020202020204" pitchFamily="34" charset="0"/>
              <a:buChar char="•"/>
            </a:pPr>
            <a:r>
              <a:rPr lang="it-IT" dirty="0" err="1"/>
              <a:t>Keycloak</a:t>
            </a:r>
            <a:r>
              <a:rPr lang="it-IT" dirty="0"/>
              <a:t> (Identity Provider): Custodisce le credenziali (Password), l'email e l'anagrafica.</a:t>
            </a:r>
          </a:p>
          <a:p>
            <a:pPr marL="285750" indent="-285750">
              <a:buFont typeface="Arial" panose="020B0604020202020204" pitchFamily="34" charset="0"/>
              <a:buChar char="•"/>
            </a:pPr>
            <a:r>
              <a:rPr lang="it-IT" dirty="0" err="1"/>
              <a:t>PostgreSQL</a:t>
            </a:r>
            <a:r>
              <a:rPr lang="it-IT" dirty="0"/>
              <a:t> (Database Applicativo): Custodisce i dati operativi (le Prenotazioni).</a:t>
            </a:r>
          </a:p>
          <a:p>
            <a:r>
              <a:rPr lang="it-IT" dirty="0"/>
              <a:t>La nostra strategia è stata trasformare Spring Boot in un "Orchestratore". Quando l'utente richiede un'azione (es. "Cancellami"), Spring Boot deve coordinare la pulizia su </a:t>
            </a:r>
            <a:r>
              <a:rPr lang="it-IT" dirty="0" err="1"/>
              <a:t>PostgreSQL</a:t>
            </a:r>
            <a:r>
              <a:rPr lang="it-IT" dirty="0"/>
              <a:t> e inviare comandi amministrativi a </a:t>
            </a:r>
            <a:r>
              <a:rPr lang="it-IT" dirty="0" err="1"/>
              <a:t>Keycloak</a:t>
            </a:r>
            <a:r>
              <a:rPr lang="it-IT" dirty="0"/>
              <a:t> per rimuovere l'identità, garantendo che non rimangano dati orfani.</a:t>
            </a:r>
          </a:p>
          <a:p>
            <a:endParaRPr lang="it-IT" dirty="0"/>
          </a:p>
        </p:txBody>
      </p:sp>
    </p:spTree>
    <p:extLst>
      <p:ext uri="{BB962C8B-B14F-4D97-AF65-F5344CB8AC3E}">
        <p14:creationId xmlns:p14="http://schemas.microsoft.com/office/powerpoint/2010/main" val="5142920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517DE39C-F1FC-AAC7-E0C9-1F61E2AE3BF9}"/>
              </a:ext>
            </a:extLst>
          </p:cNvPr>
          <p:cNvSpPr txBox="1"/>
          <p:nvPr/>
        </p:nvSpPr>
        <p:spPr>
          <a:xfrm>
            <a:off x="190269" y="403398"/>
            <a:ext cx="11551920" cy="615553"/>
          </a:xfrm>
          <a:prstGeom prst="rect">
            <a:avLst/>
          </a:prstGeom>
          <a:noFill/>
        </p:spPr>
        <p:txBody>
          <a:bodyPr wrap="square" rtlCol="0">
            <a:spAutoFit/>
          </a:bodyPr>
          <a:lstStyle/>
          <a:p>
            <a:r>
              <a:rPr lang="it-IT" sz="3400" dirty="0">
                <a:latin typeface="ADLaM Display" panose="02010000000000000000" pitchFamily="2" charset="0"/>
                <a:ea typeface="ADLaM Display" panose="02010000000000000000" pitchFamily="2" charset="0"/>
                <a:cs typeface="ADLaM Display" panose="02010000000000000000" pitchFamily="2" charset="0"/>
              </a:rPr>
              <a:t>Abilitazione del Service Account su </a:t>
            </a:r>
            <a:r>
              <a:rPr lang="it-IT" sz="3400" dirty="0" err="1">
                <a:latin typeface="ADLaM Display" panose="02010000000000000000" pitchFamily="2" charset="0"/>
                <a:ea typeface="ADLaM Display" panose="02010000000000000000" pitchFamily="2" charset="0"/>
                <a:cs typeface="ADLaM Display" panose="02010000000000000000" pitchFamily="2" charset="0"/>
              </a:rPr>
              <a:t>Keycloak</a:t>
            </a:r>
            <a:r>
              <a:rPr lang="it-IT" sz="3400" dirty="0">
                <a:latin typeface="ADLaM Display" panose="02010000000000000000" pitchFamily="2" charset="0"/>
                <a:ea typeface="ADLaM Display" panose="02010000000000000000" pitchFamily="2" charset="0"/>
                <a:cs typeface="ADLaM Display" panose="02010000000000000000" pitchFamily="2" charset="0"/>
              </a:rPr>
              <a:t> </a:t>
            </a:r>
          </a:p>
        </p:txBody>
      </p:sp>
      <p:sp>
        <p:nvSpPr>
          <p:cNvPr id="5" name="CasellaDiTesto 4">
            <a:extLst>
              <a:ext uri="{FF2B5EF4-FFF2-40B4-BE49-F238E27FC236}">
                <a16:creationId xmlns:a16="http://schemas.microsoft.com/office/drawing/2014/main" id="{D87CC142-E356-5700-BF75-CE13388FA6D1}"/>
              </a:ext>
            </a:extLst>
          </p:cNvPr>
          <p:cNvSpPr txBox="1"/>
          <p:nvPr/>
        </p:nvSpPr>
        <p:spPr>
          <a:xfrm>
            <a:off x="304800" y="1018951"/>
            <a:ext cx="11696931" cy="2031325"/>
          </a:xfrm>
          <a:prstGeom prst="rect">
            <a:avLst/>
          </a:prstGeom>
          <a:noFill/>
        </p:spPr>
        <p:txBody>
          <a:bodyPr wrap="square" rtlCol="0">
            <a:spAutoFit/>
          </a:bodyPr>
          <a:lstStyle/>
          <a:p>
            <a:r>
              <a:rPr lang="it-IT" dirty="0"/>
              <a:t>Per permettere a Spring Boot di modificare o cancellare utenti su </a:t>
            </a:r>
            <a:r>
              <a:rPr lang="it-IT" dirty="0" err="1"/>
              <a:t>Keycloak</a:t>
            </a:r>
            <a:r>
              <a:rPr lang="it-IT" dirty="0"/>
              <a:t>, abbiamo dovuto configurare un accesso privilegiato. Non potevamo usare l'account dell'utente loggato (che ha permessi limitati). Abbiamo quindi attivato il Service Account per il client prenotazioni-app.</a:t>
            </a:r>
          </a:p>
          <a:p>
            <a:pPr marL="285750" indent="-285750">
              <a:buFont typeface="Arial" panose="020B0604020202020204" pitchFamily="34" charset="0"/>
              <a:buChar char="•"/>
            </a:pPr>
            <a:r>
              <a:rPr lang="it-IT" dirty="0"/>
              <a:t>Abbiamo abilitato l'opzione "Service accounts </a:t>
            </a:r>
            <a:r>
              <a:rPr lang="it-IT" dirty="0" err="1"/>
              <a:t>roles</a:t>
            </a:r>
            <a:r>
              <a:rPr lang="it-IT" dirty="0"/>
              <a:t>" nella configurazione del client.</a:t>
            </a:r>
          </a:p>
          <a:p>
            <a:pPr marL="285750" indent="-285750">
              <a:buFont typeface="Arial" panose="020B0604020202020204" pitchFamily="34" charset="0"/>
              <a:buChar char="•"/>
            </a:pPr>
            <a:r>
              <a:rPr lang="it-IT" dirty="0"/>
              <a:t>Abbiamo assegnato al Service Account il ruolo speciale </a:t>
            </a:r>
            <a:r>
              <a:rPr lang="it-IT" dirty="0" err="1"/>
              <a:t>realm</a:t>
            </a:r>
            <a:r>
              <a:rPr lang="it-IT" dirty="0"/>
              <a:t>-management/</a:t>
            </a:r>
            <a:r>
              <a:rPr lang="it-IT" dirty="0" err="1"/>
              <a:t>manage</a:t>
            </a:r>
            <a:r>
              <a:rPr lang="it-IT" dirty="0"/>
              <a:t>-users. Questo conferisce alla nostra applicazione Java il "superpotere" di amministrare gli utenti del </a:t>
            </a:r>
            <a:r>
              <a:rPr lang="it-IT" dirty="0" err="1"/>
              <a:t>Realm</a:t>
            </a:r>
            <a:r>
              <a:rPr lang="it-IT" dirty="0"/>
              <a:t> in modo programmatico.</a:t>
            </a:r>
          </a:p>
          <a:p>
            <a:endParaRPr lang="it-IT" dirty="0"/>
          </a:p>
        </p:txBody>
      </p:sp>
      <p:pic>
        <p:nvPicPr>
          <p:cNvPr id="7" name="Immagine 6" descr="Immagine che contiene testo, Carattere, linea, schermata">
            <a:extLst>
              <a:ext uri="{FF2B5EF4-FFF2-40B4-BE49-F238E27FC236}">
                <a16:creationId xmlns:a16="http://schemas.microsoft.com/office/drawing/2014/main" id="{EDCFA668-C525-6BA4-5EE7-8E9B4EFB07A0}"/>
              </a:ext>
            </a:extLst>
          </p:cNvPr>
          <p:cNvPicPr>
            <a:picLocks noChangeAspect="1"/>
          </p:cNvPicPr>
          <p:nvPr/>
        </p:nvPicPr>
        <p:blipFill>
          <a:blip r:embed="rId2"/>
          <a:stretch>
            <a:fillRect/>
          </a:stretch>
        </p:blipFill>
        <p:spPr>
          <a:xfrm>
            <a:off x="326632" y="3428999"/>
            <a:ext cx="11865368" cy="1577477"/>
          </a:xfrm>
          <a:prstGeom prst="rect">
            <a:avLst/>
          </a:prstGeom>
        </p:spPr>
      </p:pic>
    </p:spTree>
    <p:extLst>
      <p:ext uri="{BB962C8B-B14F-4D97-AF65-F5344CB8AC3E}">
        <p14:creationId xmlns:p14="http://schemas.microsoft.com/office/powerpoint/2010/main" val="14179823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0D84CB2-AF17-BE92-12F6-A86711DA6CDE}"/>
              </a:ext>
            </a:extLst>
          </p:cNvPr>
          <p:cNvSpPr txBox="1"/>
          <p:nvPr/>
        </p:nvSpPr>
        <p:spPr>
          <a:xfrm>
            <a:off x="162560" y="321425"/>
            <a:ext cx="11755120" cy="630942"/>
          </a:xfrm>
          <a:prstGeom prst="rect">
            <a:avLst/>
          </a:prstGeom>
          <a:noFill/>
        </p:spPr>
        <p:txBody>
          <a:bodyPr wrap="square" rtlCol="0">
            <a:spAutoFit/>
          </a:bodyPr>
          <a:lstStyle/>
          <a:p>
            <a:r>
              <a:rPr lang="it-IT" sz="3500" dirty="0">
                <a:latin typeface="ADLaM Display" panose="02010000000000000000" pitchFamily="2" charset="0"/>
                <a:ea typeface="ADLaM Display" panose="02010000000000000000" pitchFamily="2" charset="0"/>
                <a:cs typeface="ADLaM Display" panose="02010000000000000000" pitchFamily="2" charset="0"/>
              </a:rPr>
              <a:t>Interazione Programmatica con </a:t>
            </a:r>
            <a:r>
              <a:rPr lang="it-IT" sz="3500" dirty="0" err="1">
                <a:latin typeface="ADLaM Display" panose="02010000000000000000" pitchFamily="2" charset="0"/>
                <a:ea typeface="ADLaM Display" panose="02010000000000000000" pitchFamily="2" charset="0"/>
                <a:cs typeface="ADLaM Display" panose="02010000000000000000" pitchFamily="2" charset="0"/>
              </a:rPr>
              <a:t>Keycloak</a:t>
            </a:r>
            <a:endParaRPr lang="it-IT" sz="35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 name="CasellaDiTesto 4">
            <a:extLst>
              <a:ext uri="{FF2B5EF4-FFF2-40B4-BE49-F238E27FC236}">
                <a16:creationId xmlns:a16="http://schemas.microsoft.com/office/drawing/2014/main" id="{ECA230ED-5BD4-7B55-50A9-90058FA8ADC8}"/>
              </a:ext>
            </a:extLst>
          </p:cNvPr>
          <p:cNvSpPr txBox="1"/>
          <p:nvPr/>
        </p:nvSpPr>
        <p:spPr>
          <a:xfrm>
            <a:off x="162560" y="952367"/>
            <a:ext cx="11592560" cy="2308324"/>
          </a:xfrm>
          <a:prstGeom prst="rect">
            <a:avLst/>
          </a:prstGeom>
          <a:noFill/>
        </p:spPr>
        <p:txBody>
          <a:bodyPr wrap="square" rtlCol="0">
            <a:spAutoFit/>
          </a:bodyPr>
          <a:lstStyle/>
          <a:p>
            <a:r>
              <a:rPr lang="it-IT" dirty="0"/>
              <a:t>Lato codice, abbiamo introdotto una nuova classe: </a:t>
            </a:r>
            <a:r>
              <a:rPr lang="it-IT" dirty="0" err="1"/>
              <a:t>KeycloakService</a:t>
            </a:r>
            <a:r>
              <a:rPr lang="it-IT" dirty="0"/>
              <a:t>. Utilizzando la libreria </a:t>
            </a:r>
            <a:r>
              <a:rPr lang="it-IT" dirty="0" err="1"/>
              <a:t>keycloak</a:t>
            </a:r>
            <a:r>
              <a:rPr lang="it-IT" dirty="0"/>
              <a:t>-admin-client, questo servizio si autentica come amministratore e incapsula le operazioni complesse. Abbiamo implementato tre metodi fondamentali:</a:t>
            </a:r>
          </a:p>
          <a:p>
            <a:r>
              <a:rPr lang="it-IT" b="1" dirty="0" err="1"/>
              <a:t>deleteUserFromKeycloak</a:t>
            </a:r>
            <a:r>
              <a:rPr lang="it-IT" dirty="0"/>
              <a:t>: Per la rimozione definitiva dell'identità.</a:t>
            </a:r>
          </a:p>
          <a:p>
            <a:r>
              <a:rPr lang="it-IT" b="1" dirty="0" err="1"/>
              <a:t>changePassword</a:t>
            </a:r>
            <a:r>
              <a:rPr lang="it-IT" dirty="0"/>
              <a:t>: Per il reset delle credenziali senza uscire dall'app.</a:t>
            </a:r>
          </a:p>
          <a:p>
            <a:r>
              <a:rPr lang="it-IT" b="1" dirty="0" err="1"/>
              <a:t>updateEmail</a:t>
            </a:r>
            <a:r>
              <a:rPr lang="it-IT" dirty="0"/>
              <a:t>: Per la rettifica dell'indirizzo di contatto. Questo strato di astrazione permette al resto dell'applicazione di ignorare la complessità delle API di </a:t>
            </a:r>
            <a:r>
              <a:rPr lang="it-IT" dirty="0" err="1"/>
              <a:t>Keycloak</a:t>
            </a:r>
            <a:r>
              <a:rPr lang="it-IT" dirty="0"/>
              <a:t>.</a:t>
            </a:r>
          </a:p>
          <a:p>
            <a:endParaRPr lang="it-IT" dirty="0"/>
          </a:p>
        </p:txBody>
      </p:sp>
      <p:pic>
        <p:nvPicPr>
          <p:cNvPr id="7" name="Immagine 6" descr="Immagine che contiene testo, schermata, Carattere&#10;&#10;Il contenuto generato dall'IA potrebbe non essere corretto.">
            <a:extLst>
              <a:ext uri="{FF2B5EF4-FFF2-40B4-BE49-F238E27FC236}">
                <a16:creationId xmlns:a16="http://schemas.microsoft.com/office/drawing/2014/main" id="{49D7E57D-129B-7362-B9BB-22EF761D4B46}"/>
              </a:ext>
            </a:extLst>
          </p:cNvPr>
          <p:cNvPicPr>
            <a:picLocks noChangeAspect="1"/>
          </p:cNvPicPr>
          <p:nvPr/>
        </p:nvPicPr>
        <p:blipFill>
          <a:blip r:embed="rId2"/>
          <a:stretch>
            <a:fillRect/>
          </a:stretch>
        </p:blipFill>
        <p:spPr>
          <a:xfrm>
            <a:off x="1927918" y="3429000"/>
            <a:ext cx="7664704" cy="1913981"/>
          </a:xfrm>
          <a:prstGeom prst="rect">
            <a:avLst/>
          </a:prstGeom>
        </p:spPr>
      </p:pic>
    </p:spTree>
    <p:extLst>
      <p:ext uri="{BB962C8B-B14F-4D97-AF65-F5344CB8AC3E}">
        <p14:creationId xmlns:p14="http://schemas.microsoft.com/office/powerpoint/2010/main" val="17971665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88805C78-8588-81CB-E910-8D6AC3AD21FA}"/>
              </a:ext>
            </a:extLst>
          </p:cNvPr>
          <p:cNvSpPr>
            <a:spLocks noGrp="1"/>
          </p:cNvSpPr>
          <p:nvPr>
            <p:ph type="title"/>
          </p:nvPr>
        </p:nvSpPr>
        <p:spPr>
          <a:xfrm>
            <a:off x="127899" y="388074"/>
            <a:ext cx="11790473"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Gestione della Consistenza su </a:t>
            </a:r>
            <a:r>
              <a:rPr lang="it-IT" dirty="0" err="1">
                <a:latin typeface="ADLaM Display" panose="02010000000000000000" pitchFamily="2" charset="0"/>
                <a:ea typeface="ADLaM Display" panose="02010000000000000000" pitchFamily="2" charset="0"/>
                <a:cs typeface="ADLaM Display" panose="02010000000000000000" pitchFamily="2" charset="0"/>
              </a:rPr>
              <a:t>PostgreSQL</a:t>
            </a:r>
            <a:r>
              <a:rPr lang="it-IT" dirty="0">
                <a:latin typeface="ADLaM Display" panose="02010000000000000000" pitchFamily="2" charset="0"/>
                <a:ea typeface="ADLaM Display" panose="02010000000000000000" pitchFamily="2" charset="0"/>
                <a:cs typeface="ADLaM Display" panose="02010000000000000000" pitchFamily="2" charset="0"/>
              </a:rPr>
              <a:t> </a:t>
            </a:r>
          </a:p>
        </p:txBody>
      </p:sp>
      <p:sp>
        <p:nvSpPr>
          <p:cNvPr id="6" name="CasellaDiTesto 5">
            <a:extLst>
              <a:ext uri="{FF2B5EF4-FFF2-40B4-BE49-F238E27FC236}">
                <a16:creationId xmlns:a16="http://schemas.microsoft.com/office/drawing/2014/main" id="{39FFEEF6-2E85-D599-4FB5-6D8ECCB07E84}"/>
              </a:ext>
            </a:extLst>
          </p:cNvPr>
          <p:cNvSpPr txBox="1"/>
          <p:nvPr/>
        </p:nvSpPr>
        <p:spPr>
          <a:xfrm>
            <a:off x="127899" y="1051674"/>
            <a:ext cx="11790474" cy="1477328"/>
          </a:xfrm>
          <a:prstGeom prst="rect">
            <a:avLst/>
          </a:prstGeom>
          <a:noFill/>
        </p:spPr>
        <p:txBody>
          <a:bodyPr wrap="square" rtlCol="0">
            <a:spAutoFit/>
          </a:bodyPr>
          <a:lstStyle/>
          <a:p>
            <a:r>
              <a:rPr lang="it-IT" dirty="0"/>
              <a:t>Il diritto all'oblio richiede la cancellazione </a:t>
            </a:r>
            <a:r>
              <a:rPr lang="it-IT" i="1" dirty="0"/>
              <a:t>totale</a:t>
            </a:r>
            <a:r>
              <a:rPr lang="it-IT" dirty="0"/>
              <a:t>. Eliminare l'utente solo da </a:t>
            </a:r>
            <a:r>
              <a:rPr lang="it-IT" dirty="0" err="1"/>
              <a:t>Keycloak</a:t>
            </a:r>
            <a:r>
              <a:rPr lang="it-IT" dirty="0"/>
              <a:t> avrebbe lasciato nel nostro database locale (</a:t>
            </a:r>
            <a:r>
              <a:rPr lang="it-IT" dirty="0" err="1"/>
              <a:t>PostgreSQL</a:t>
            </a:r>
            <a:r>
              <a:rPr lang="it-IT" dirty="0"/>
              <a:t>) delle "prenotazioni orfane", ovvero record associati a un username non più esistente. Abbiamo modificato il </a:t>
            </a:r>
            <a:r>
              <a:rPr lang="it-IT" dirty="0" err="1"/>
              <a:t>BookingService</a:t>
            </a:r>
            <a:r>
              <a:rPr lang="it-IT" dirty="0"/>
              <a:t> introducendo il metodo </a:t>
            </a:r>
            <a:r>
              <a:rPr lang="it-IT" dirty="0" err="1"/>
              <a:t>deleteUserData</a:t>
            </a:r>
            <a:r>
              <a:rPr lang="it-IT" dirty="0"/>
              <a:t>, decorato con l'annotazione @Transactional. Questo assicura l'atomicità: o vengono cancellate tutte le prenotazioni dell'utente, o non se ne fa nulla. Solo dopo aver pulito il database locale procediamo verso </a:t>
            </a:r>
            <a:r>
              <a:rPr lang="it-IT" dirty="0" err="1"/>
              <a:t>Keycloak</a:t>
            </a:r>
            <a:r>
              <a:rPr lang="it-IT" dirty="0"/>
              <a:t>.</a:t>
            </a:r>
          </a:p>
        </p:txBody>
      </p:sp>
      <p:pic>
        <p:nvPicPr>
          <p:cNvPr id="8" name="Immagine 7" descr="Immagine che contiene testo, Carattere, schermata">
            <a:extLst>
              <a:ext uri="{FF2B5EF4-FFF2-40B4-BE49-F238E27FC236}">
                <a16:creationId xmlns:a16="http://schemas.microsoft.com/office/drawing/2014/main" id="{8869B9DF-F9C6-5649-4F4D-DB337475BC78}"/>
              </a:ext>
            </a:extLst>
          </p:cNvPr>
          <p:cNvPicPr>
            <a:picLocks noChangeAspect="1"/>
          </p:cNvPicPr>
          <p:nvPr/>
        </p:nvPicPr>
        <p:blipFill>
          <a:blip r:embed="rId2"/>
          <a:stretch>
            <a:fillRect/>
          </a:stretch>
        </p:blipFill>
        <p:spPr>
          <a:xfrm>
            <a:off x="1893275" y="3105063"/>
            <a:ext cx="8739304" cy="1888785"/>
          </a:xfrm>
          <a:prstGeom prst="rect">
            <a:avLst/>
          </a:prstGeom>
        </p:spPr>
      </p:pic>
    </p:spTree>
    <p:extLst>
      <p:ext uri="{BB962C8B-B14F-4D97-AF65-F5344CB8AC3E}">
        <p14:creationId xmlns:p14="http://schemas.microsoft.com/office/powerpoint/2010/main" val="24913849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45670328-FE3E-00B4-4826-CE24F1AD2A4D}"/>
              </a:ext>
            </a:extLst>
          </p:cNvPr>
          <p:cNvSpPr>
            <a:spLocks noGrp="1"/>
          </p:cNvSpPr>
          <p:nvPr>
            <p:ph type="title"/>
          </p:nvPr>
        </p:nvSpPr>
        <p:spPr>
          <a:xfrm>
            <a:off x="1696928" y="358544"/>
            <a:ext cx="8101700"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Il Flusso Esecutivo (</a:t>
            </a:r>
            <a:r>
              <a:rPr lang="it-IT" dirty="0" err="1">
                <a:latin typeface="ADLaM Display" panose="02010000000000000000" pitchFamily="2" charset="0"/>
                <a:ea typeface="ADLaM Display" panose="02010000000000000000" pitchFamily="2" charset="0"/>
                <a:cs typeface="ADLaM Display" panose="02010000000000000000" pitchFamily="2" charset="0"/>
              </a:rPr>
              <a:t>RoomController</a:t>
            </a:r>
            <a:r>
              <a:rPr lang="it-IT" dirty="0">
                <a:latin typeface="ADLaM Display" panose="02010000000000000000" pitchFamily="2" charset="0"/>
                <a:ea typeface="ADLaM Display" panose="02010000000000000000" pitchFamily="2" charset="0"/>
                <a:cs typeface="ADLaM Display" panose="02010000000000000000" pitchFamily="2" charset="0"/>
              </a:rPr>
              <a:t>)</a:t>
            </a:r>
          </a:p>
        </p:txBody>
      </p:sp>
      <p:sp>
        <p:nvSpPr>
          <p:cNvPr id="6" name="CasellaDiTesto 5">
            <a:extLst>
              <a:ext uri="{FF2B5EF4-FFF2-40B4-BE49-F238E27FC236}">
                <a16:creationId xmlns:a16="http://schemas.microsoft.com/office/drawing/2014/main" id="{EFB1282E-305D-FEC9-F490-49AD796F05E1}"/>
              </a:ext>
            </a:extLst>
          </p:cNvPr>
          <p:cNvSpPr txBox="1"/>
          <p:nvPr/>
        </p:nvSpPr>
        <p:spPr>
          <a:xfrm>
            <a:off x="203200" y="939017"/>
            <a:ext cx="11582400" cy="2308324"/>
          </a:xfrm>
          <a:prstGeom prst="rect">
            <a:avLst/>
          </a:prstGeom>
          <a:noFill/>
        </p:spPr>
        <p:txBody>
          <a:bodyPr wrap="square" rtlCol="0">
            <a:spAutoFit/>
          </a:bodyPr>
          <a:lstStyle/>
          <a:p>
            <a:r>
              <a:rPr lang="it-IT" dirty="0"/>
              <a:t>Nel </a:t>
            </a:r>
            <a:r>
              <a:rPr lang="it-IT" dirty="0" err="1"/>
              <a:t>RoomController</a:t>
            </a:r>
            <a:r>
              <a:rPr lang="it-IT" dirty="0"/>
              <a:t> abbiamo unito i pezzi. Abbiamo creato l'endpoint /user/</a:t>
            </a:r>
            <a:r>
              <a:rPr lang="it-IT" dirty="0" err="1"/>
              <a:t>profile</a:t>
            </a:r>
            <a:r>
              <a:rPr lang="it-IT" dirty="0"/>
              <a:t>/delete che esegue una sequenza rigorosa:</a:t>
            </a:r>
          </a:p>
          <a:p>
            <a:pPr marL="285750" indent="-285750">
              <a:buFont typeface="Arial" panose="020B0604020202020204" pitchFamily="34" charset="0"/>
              <a:buChar char="•"/>
            </a:pPr>
            <a:r>
              <a:rPr lang="it-IT" dirty="0"/>
              <a:t>Identifica l'utente tramite il token OIDC (</a:t>
            </a:r>
            <a:r>
              <a:rPr lang="it-IT" dirty="0" err="1"/>
              <a:t>principal</a:t>
            </a:r>
            <a:r>
              <a:rPr lang="it-IT" dirty="0"/>
              <a:t>).</a:t>
            </a:r>
          </a:p>
          <a:p>
            <a:pPr marL="285750" indent="-285750">
              <a:buFont typeface="Arial" panose="020B0604020202020204" pitchFamily="34" charset="0"/>
              <a:buChar char="•"/>
            </a:pPr>
            <a:r>
              <a:rPr lang="it-IT" dirty="0"/>
              <a:t>Invoca </a:t>
            </a:r>
            <a:r>
              <a:rPr lang="it-IT" dirty="0" err="1"/>
              <a:t>bookingService.deleteUserData</a:t>
            </a:r>
            <a:r>
              <a:rPr lang="it-IT" dirty="0"/>
              <a:t> per pulire </a:t>
            </a:r>
            <a:r>
              <a:rPr lang="it-IT" dirty="0" err="1"/>
              <a:t>PostgreSQL</a:t>
            </a:r>
            <a:r>
              <a:rPr lang="it-IT" dirty="0"/>
              <a:t>.</a:t>
            </a:r>
          </a:p>
          <a:p>
            <a:pPr marL="285750" indent="-285750">
              <a:buFont typeface="Arial" panose="020B0604020202020204" pitchFamily="34" charset="0"/>
              <a:buChar char="•"/>
            </a:pPr>
            <a:r>
              <a:rPr lang="it-IT" dirty="0"/>
              <a:t>Invoca </a:t>
            </a:r>
            <a:r>
              <a:rPr lang="it-IT" dirty="0" err="1"/>
              <a:t>keycloakService.deleteUserFromKeycloak</a:t>
            </a:r>
            <a:r>
              <a:rPr lang="it-IT" dirty="0"/>
              <a:t> per rimuovere l'account.</a:t>
            </a:r>
          </a:p>
          <a:p>
            <a:pPr marL="285750" indent="-285750">
              <a:buFont typeface="Arial" panose="020B0604020202020204" pitchFamily="34" charset="0"/>
              <a:buChar char="•"/>
            </a:pPr>
            <a:r>
              <a:rPr lang="it-IT" dirty="0"/>
              <a:t>Esegue il </a:t>
            </a:r>
            <a:r>
              <a:rPr lang="it-IT" dirty="0" err="1"/>
              <a:t>request.logout</a:t>
            </a:r>
            <a:r>
              <a:rPr lang="it-IT" dirty="0"/>
              <a:t>() per invalidare la sessione corrente. Questa sequenza garantisce che, al termine dell'operazione, l'utente sia completamente rimosso dal sistema.</a:t>
            </a:r>
          </a:p>
          <a:p>
            <a:endParaRPr lang="it-IT" dirty="0"/>
          </a:p>
        </p:txBody>
      </p:sp>
      <p:pic>
        <p:nvPicPr>
          <p:cNvPr id="8" name="Immagine 7" descr="Immagine che contiene testo, Carattere, schermata">
            <a:extLst>
              <a:ext uri="{FF2B5EF4-FFF2-40B4-BE49-F238E27FC236}">
                <a16:creationId xmlns:a16="http://schemas.microsoft.com/office/drawing/2014/main" id="{EB0DCF72-1E27-BE93-6D64-E259355B9D62}"/>
              </a:ext>
            </a:extLst>
          </p:cNvPr>
          <p:cNvPicPr>
            <a:picLocks noChangeAspect="1"/>
          </p:cNvPicPr>
          <p:nvPr/>
        </p:nvPicPr>
        <p:blipFill>
          <a:blip r:embed="rId2"/>
          <a:stretch>
            <a:fillRect/>
          </a:stretch>
        </p:blipFill>
        <p:spPr>
          <a:xfrm>
            <a:off x="1197563" y="3247341"/>
            <a:ext cx="10045016" cy="2308324"/>
          </a:xfrm>
          <a:prstGeom prst="rect">
            <a:avLst/>
          </a:prstGeom>
        </p:spPr>
      </p:pic>
    </p:spTree>
    <p:extLst>
      <p:ext uri="{BB962C8B-B14F-4D97-AF65-F5344CB8AC3E}">
        <p14:creationId xmlns:p14="http://schemas.microsoft.com/office/powerpoint/2010/main" val="17994060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33421AF1-DDDB-1FE3-DE4B-68B82BE947C4}"/>
              </a:ext>
            </a:extLst>
          </p:cNvPr>
          <p:cNvSpPr>
            <a:spLocks noGrp="1"/>
          </p:cNvSpPr>
          <p:nvPr>
            <p:ph type="title"/>
          </p:nvPr>
        </p:nvSpPr>
        <p:spPr>
          <a:xfrm>
            <a:off x="1572236" y="332080"/>
            <a:ext cx="8434210"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UX per l'Esercizio dei Diritti (Mitigazione UI)</a:t>
            </a:r>
          </a:p>
        </p:txBody>
      </p:sp>
      <p:sp>
        <p:nvSpPr>
          <p:cNvPr id="6" name="CasellaDiTesto 5">
            <a:extLst>
              <a:ext uri="{FF2B5EF4-FFF2-40B4-BE49-F238E27FC236}">
                <a16:creationId xmlns:a16="http://schemas.microsoft.com/office/drawing/2014/main" id="{F4A104A5-FC84-FBA1-0E39-6C367F750FB1}"/>
              </a:ext>
            </a:extLst>
          </p:cNvPr>
          <p:cNvSpPr txBox="1"/>
          <p:nvPr/>
        </p:nvSpPr>
        <p:spPr>
          <a:xfrm>
            <a:off x="193040" y="995680"/>
            <a:ext cx="11744960" cy="1754326"/>
          </a:xfrm>
          <a:prstGeom prst="rect">
            <a:avLst/>
          </a:prstGeom>
          <a:noFill/>
        </p:spPr>
        <p:txBody>
          <a:bodyPr wrap="square" rtlCol="0">
            <a:spAutoFit/>
          </a:bodyPr>
          <a:lstStyle/>
          <a:p>
            <a:r>
              <a:rPr lang="it-IT" dirty="0"/>
              <a:t>Per mitigare la minaccia relativa all'assenza di interfaccia utente, abbiamo ridisegnato il </a:t>
            </a:r>
            <a:r>
              <a:rPr lang="it-IT" dirty="0" err="1"/>
              <a:t>frontend</a:t>
            </a:r>
            <a:r>
              <a:rPr lang="it-IT" dirty="0"/>
              <a:t>. Abbiamo diviso l'applicazione in due aree logiche:</a:t>
            </a:r>
          </a:p>
          <a:p>
            <a:pPr marL="285750" indent="-285750">
              <a:buFont typeface="Arial" panose="020B0604020202020204" pitchFamily="34" charset="0"/>
              <a:buChar char="•"/>
            </a:pPr>
            <a:r>
              <a:rPr lang="it-IT" b="1" dirty="0"/>
              <a:t>Dashboard Operativa (user.html):</a:t>
            </a:r>
            <a:r>
              <a:rPr lang="it-IT" dirty="0"/>
              <a:t> Dove l'utente gestisce le prenotazioni. Qui abbiamo aggiunto la possibilità di cancellare le singole prenotazioni errate (Diritto di Rettifica dati operativi).</a:t>
            </a:r>
          </a:p>
          <a:p>
            <a:pPr marL="285750" indent="-285750">
              <a:buFont typeface="Arial" panose="020B0604020202020204" pitchFamily="34" charset="0"/>
              <a:buChar char="•"/>
            </a:pPr>
            <a:r>
              <a:rPr lang="it-IT" b="1" dirty="0"/>
              <a:t>Area Profilo (profile.html):</a:t>
            </a:r>
            <a:r>
              <a:rPr lang="it-IT" dirty="0"/>
              <a:t> Una nuova pagina dedicata esclusivamente alla gestione dell'account.</a:t>
            </a:r>
          </a:p>
          <a:p>
            <a:endParaRPr lang="it-IT" dirty="0"/>
          </a:p>
        </p:txBody>
      </p:sp>
      <p:pic>
        <p:nvPicPr>
          <p:cNvPr id="11" name="Immagine 10" descr="Immagine che contiene testo, schermata, software, Carattere">
            <a:extLst>
              <a:ext uri="{FF2B5EF4-FFF2-40B4-BE49-F238E27FC236}">
                <a16:creationId xmlns:a16="http://schemas.microsoft.com/office/drawing/2014/main" id="{702CE757-825A-D6CD-1664-BE03DF6D380F}"/>
              </a:ext>
            </a:extLst>
          </p:cNvPr>
          <p:cNvPicPr>
            <a:picLocks noChangeAspect="1"/>
          </p:cNvPicPr>
          <p:nvPr/>
        </p:nvPicPr>
        <p:blipFill>
          <a:blip r:embed="rId2"/>
          <a:stretch>
            <a:fillRect/>
          </a:stretch>
        </p:blipFill>
        <p:spPr>
          <a:xfrm>
            <a:off x="254000" y="2750006"/>
            <a:ext cx="11668298" cy="3210966"/>
          </a:xfrm>
          <a:prstGeom prst="rect">
            <a:avLst/>
          </a:prstGeom>
        </p:spPr>
      </p:pic>
    </p:spTree>
    <p:extLst>
      <p:ext uri="{BB962C8B-B14F-4D97-AF65-F5344CB8AC3E}">
        <p14:creationId xmlns:p14="http://schemas.microsoft.com/office/powerpoint/2010/main" val="17253454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descr="Immagine che contiene testo, schermata, software, Icona del computer">
            <a:extLst>
              <a:ext uri="{FF2B5EF4-FFF2-40B4-BE49-F238E27FC236}">
                <a16:creationId xmlns:a16="http://schemas.microsoft.com/office/drawing/2014/main" id="{22B0B7E7-C41A-9DA7-552F-7FE114EE388F}"/>
              </a:ext>
            </a:extLst>
          </p:cNvPr>
          <p:cNvPicPr>
            <a:picLocks noChangeAspect="1"/>
          </p:cNvPicPr>
          <p:nvPr/>
        </p:nvPicPr>
        <p:blipFill>
          <a:blip r:embed="rId2"/>
          <a:stretch>
            <a:fillRect/>
          </a:stretch>
        </p:blipFill>
        <p:spPr>
          <a:xfrm>
            <a:off x="1787236" y="2762991"/>
            <a:ext cx="8108002" cy="3526049"/>
          </a:xfrm>
          <a:prstGeom prst="rect">
            <a:avLst/>
          </a:prstGeom>
        </p:spPr>
      </p:pic>
      <p:sp>
        <p:nvSpPr>
          <p:cNvPr id="5" name="CasellaDiTesto 4">
            <a:extLst>
              <a:ext uri="{FF2B5EF4-FFF2-40B4-BE49-F238E27FC236}">
                <a16:creationId xmlns:a16="http://schemas.microsoft.com/office/drawing/2014/main" id="{50E422C4-6A80-6E89-5091-F2E10EA2B88C}"/>
              </a:ext>
            </a:extLst>
          </p:cNvPr>
          <p:cNvSpPr txBox="1"/>
          <p:nvPr/>
        </p:nvSpPr>
        <p:spPr>
          <a:xfrm>
            <a:off x="264160" y="380722"/>
            <a:ext cx="11460480" cy="553998"/>
          </a:xfrm>
          <a:prstGeom prst="rect">
            <a:avLst/>
          </a:prstGeom>
          <a:noFill/>
        </p:spPr>
        <p:txBody>
          <a:bodyPr wrap="square" rtlCol="0">
            <a:spAutoFit/>
          </a:bodyPr>
          <a:lstStyle/>
          <a:p>
            <a:r>
              <a:rPr lang="it-IT" sz="3000" dirty="0">
                <a:latin typeface="ADLaM Display" panose="02010000000000000000" pitchFamily="2" charset="0"/>
                <a:ea typeface="ADLaM Display" panose="02010000000000000000" pitchFamily="2" charset="0"/>
                <a:cs typeface="ADLaM Display" panose="02010000000000000000" pitchFamily="2" charset="0"/>
              </a:rPr>
              <a:t>Implementazione Pagina Profilo</a:t>
            </a:r>
          </a:p>
        </p:txBody>
      </p:sp>
      <p:sp>
        <p:nvSpPr>
          <p:cNvPr id="6" name="CasellaDiTesto 5">
            <a:extLst>
              <a:ext uri="{FF2B5EF4-FFF2-40B4-BE49-F238E27FC236}">
                <a16:creationId xmlns:a16="http://schemas.microsoft.com/office/drawing/2014/main" id="{7E125BBF-8191-8F9A-CB1C-8D31D566AAF5}"/>
              </a:ext>
            </a:extLst>
          </p:cNvPr>
          <p:cNvSpPr txBox="1"/>
          <p:nvPr/>
        </p:nvSpPr>
        <p:spPr>
          <a:xfrm>
            <a:off x="264160" y="874316"/>
            <a:ext cx="11602720" cy="2031325"/>
          </a:xfrm>
          <a:prstGeom prst="rect">
            <a:avLst/>
          </a:prstGeom>
          <a:noFill/>
        </p:spPr>
        <p:txBody>
          <a:bodyPr wrap="square" rtlCol="0">
            <a:spAutoFit/>
          </a:bodyPr>
          <a:lstStyle/>
          <a:p>
            <a:r>
              <a:rPr lang="it-IT" dirty="0"/>
              <a:t>La pagina profile.html è il punto centrale per la compliance GDPR. Abbiamo implementato:</a:t>
            </a:r>
          </a:p>
          <a:p>
            <a:pPr marL="285750" indent="-285750">
              <a:buFont typeface="Arial" panose="020B0604020202020204" pitchFamily="34" charset="0"/>
              <a:buChar char="•"/>
            </a:pPr>
            <a:r>
              <a:rPr lang="it-IT" b="1" dirty="0"/>
              <a:t>Modifica Credenziali:</a:t>
            </a:r>
            <a:r>
              <a:rPr lang="it-IT" dirty="0"/>
              <a:t> Form dedicati per cambiare Password ed Email che comunicano direttamente con il </a:t>
            </a:r>
            <a:r>
              <a:rPr lang="it-IT" dirty="0" err="1"/>
              <a:t>backend</a:t>
            </a:r>
            <a:r>
              <a:rPr lang="it-IT" dirty="0"/>
              <a:t>, migliorando l'esperienza utente (non serve andare su pagine esterne).</a:t>
            </a:r>
          </a:p>
          <a:p>
            <a:pPr marL="285750" indent="-285750">
              <a:buFont typeface="Arial" panose="020B0604020202020204" pitchFamily="34" charset="0"/>
              <a:buChar char="•"/>
            </a:pPr>
            <a:r>
              <a:rPr lang="it-IT" b="1" dirty="0"/>
              <a:t>Zona Pericolo:</a:t>
            </a:r>
            <a:r>
              <a:rPr lang="it-IT" dirty="0"/>
              <a:t> Un'area distinta per la cancellazione dell'account. Abbiamo inserito un meccanismo di conferma (</a:t>
            </a:r>
            <a:r>
              <a:rPr lang="it-IT" dirty="0" err="1"/>
              <a:t>confirm</a:t>
            </a:r>
            <a:r>
              <a:rPr lang="it-IT" dirty="0"/>
              <a:t> alert) per evitare cancellazioni accidentali. Questa interfaccia rende l'esercizio dei diritti accessibile e trasparente, risolvendo la minaccia segnalata.</a:t>
            </a:r>
          </a:p>
          <a:p>
            <a:endParaRPr lang="it-IT" dirty="0"/>
          </a:p>
        </p:txBody>
      </p:sp>
    </p:spTree>
    <p:extLst>
      <p:ext uri="{BB962C8B-B14F-4D97-AF65-F5344CB8AC3E}">
        <p14:creationId xmlns:p14="http://schemas.microsoft.com/office/powerpoint/2010/main" val="307169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C872B1AF-30BE-63BD-ECDB-901B1709507A}"/>
              </a:ext>
            </a:extLst>
          </p:cNvPr>
          <p:cNvSpPr txBox="1"/>
          <p:nvPr/>
        </p:nvSpPr>
        <p:spPr>
          <a:xfrm>
            <a:off x="2509520" y="1076260"/>
            <a:ext cx="7386320" cy="553998"/>
          </a:xfrm>
          <a:prstGeom prst="rect">
            <a:avLst/>
          </a:prstGeom>
          <a:noFill/>
        </p:spPr>
        <p:txBody>
          <a:bodyPr wrap="square" rtlCol="0">
            <a:spAutoFit/>
          </a:bodyPr>
          <a:lstStyle/>
          <a:p>
            <a:r>
              <a:rPr lang="it-IT" sz="3000" dirty="0" err="1">
                <a:latin typeface="ADLaM Display" panose="02010000000000000000" pitchFamily="2" charset="0"/>
                <a:ea typeface="ADLaM Display" panose="02010000000000000000" pitchFamily="2" charset="0"/>
                <a:cs typeface="ADLaM Display" panose="02010000000000000000" pitchFamily="2" charset="0"/>
              </a:rPr>
              <a:t>Penetration</a:t>
            </a:r>
            <a:r>
              <a:rPr lang="it-IT" sz="3000" dirty="0">
                <a:latin typeface="ADLaM Display" panose="02010000000000000000" pitchFamily="2" charset="0"/>
                <a:ea typeface="ADLaM Display" panose="02010000000000000000" pitchFamily="2" charset="0"/>
                <a:cs typeface="ADLaM Display" panose="02010000000000000000" pitchFamily="2" charset="0"/>
              </a:rPr>
              <a:t> Test Dinamico Autenticato</a:t>
            </a:r>
          </a:p>
        </p:txBody>
      </p:sp>
      <p:sp>
        <p:nvSpPr>
          <p:cNvPr id="5" name="CasellaDiTesto 4">
            <a:extLst>
              <a:ext uri="{FF2B5EF4-FFF2-40B4-BE49-F238E27FC236}">
                <a16:creationId xmlns:a16="http://schemas.microsoft.com/office/drawing/2014/main" id="{2AA5D41B-72DE-66FF-76E3-02FA5B5FFC73}"/>
              </a:ext>
            </a:extLst>
          </p:cNvPr>
          <p:cNvSpPr txBox="1"/>
          <p:nvPr/>
        </p:nvSpPr>
        <p:spPr>
          <a:xfrm>
            <a:off x="213360" y="1956078"/>
            <a:ext cx="11978640" cy="3693319"/>
          </a:xfrm>
          <a:prstGeom prst="rect">
            <a:avLst/>
          </a:prstGeom>
          <a:noFill/>
        </p:spPr>
        <p:txBody>
          <a:bodyPr wrap="square" rtlCol="0">
            <a:spAutoFit/>
          </a:bodyPr>
          <a:lstStyle/>
          <a:p>
            <a:r>
              <a:rPr lang="it-IT" dirty="0"/>
              <a:t>Per validare l'efficacia delle contromisure implementate, abbiamo sottoposto l'applicazione a un ciclo di </a:t>
            </a:r>
            <a:r>
              <a:rPr lang="it-IT" b="1" dirty="0"/>
              <a:t>DAST</a:t>
            </a:r>
            <a:r>
              <a:rPr lang="it-IT" dirty="0"/>
              <a:t> (Dynamic Application Security Testing) utilizzando </a:t>
            </a:r>
            <a:r>
              <a:rPr lang="it-IT" b="1" dirty="0"/>
              <a:t>OWASP ZAP</a:t>
            </a:r>
            <a:r>
              <a:rPr lang="it-IT" dirty="0"/>
              <a:t>.</a:t>
            </a:r>
          </a:p>
          <a:p>
            <a:r>
              <a:rPr lang="it-IT" dirty="0"/>
              <a:t>Poiché l'applicazione è protetta da OIDC, abbiamo utilizzato una tecnica di </a:t>
            </a:r>
            <a:r>
              <a:rPr lang="it-IT" i="1" dirty="0" err="1"/>
              <a:t>Authenticated</a:t>
            </a:r>
            <a:r>
              <a:rPr lang="it-IT" i="1" dirty="0"/>
              <a:t> Scanning</a:t>
            </a:r>
            <a:r>
              <a:rPr lang="it-IT" dirty="0"/>
              <a:t>: abbiamo prima autenticato manualmente lo scanner tramite </a:t>
            </a:r>
            <a:r>
              <a:rPr lang="it-IT" dirty="0" err="1"/>
              <a:t>Keycloak</a:t>
            </a:r>
            <a:r>
              <a:rPr lang="it-IT" dirty="0"/>
              <a:t> per ottenere una sessione valida, e successivamente abbiamo lanciato un </a:t>
            </a:r>
            <a:r>
              <a:rPr lang="it-IT" i="1" dirty="0"/>
              <a:t>Active </a:t>
            </a:r>
            <a:r>
              <a:rPr lang="it-IT" i="1" dirty="0" err="1"/>
              <a:t>Scan</a:t>
            </a:r>
            <a:r>
              <a:rPr lang="it-IT" dirty="0"/>
              <a:t> contro gli endpoint protetti di Spring Boot.</a:t>
            </a:r>
          </a:p>
          <a:p>
            <a:r>
              <a:rPr lang="it-IT" dirty="0"/>
              <a:t>Il report finale evidenzia un risultato eccellente:</a:t>
            </a:r>
          </a:p>
          <a:p>
            <a:pPr marL="285750" indent="-285750">
              <a:buFont typeface="Arial" panose="020B0604020202020204" pitchFamily="34" charset="0"/>
              <a:buChar char="•"/>
            </a:pPr>
            <a:r>
              <a:rPr lang="it-IT" b="1" dirty="0"/>
              <a:t>Zero Vulnerabilità High:</a:t>
            </a:r>
            <a:r>
              <a:rPr lang="it-IT" dirty="0"/>
              <a:t> Non sono state rilevate SQL Injection, XSS o RCE, confermando la bontà della validazione input e dell'architettura sicura.</a:t>
            </a:r>
          </a:p>
          <a:p>
            <a:pPr marL="285750" indent="-285750">
              <a:buFont typeface="Arial" panose="020B0604020202020204" pitchFamily="34" charset="0"/>
              <a:buChar char="•"/>
            </a:pPr>
            <a:r>
              <a:rPr lang="it-IT" b="1" dirty="0"/>
              <a:t>Rischi Medi (Configurazione):</a:t>
            </a:r>
            <a:r>
              <a:rPr lang="it-IT" dirty="0"/>
              <a:t> Le segnalazioni medie riguardavano principalmente la duplicazione degli </a:t>
            </a:r>
            <a:r>
              <a:rPr lang="it-IT" dirty="0" err="1"/>
              <a:t>header</a:t>
            </a:r>
            <a:r>
              <a:rPr lang="it-IT" dirty="0"/>
              <a:t> di sicurezza (</a:t>
            </a:r>
            <a:r>
              <a:rPr lang="it-IT" i="1" dirty="0"/>
              <a:t>Multiple X-Frame-Options</a:t>
            </a:r>
            <a:r>
              <a:rPr lang="it-IT" dirty="0"/>
              <a:t>) dovuta alla sovrapposizione tra le policy di Apache e Spring Boot.</a:t>
            </a:r>
          </a:p>
          <a:p>
            <a:pPr marL="285750" indent="-285750">
              <a:buFont typeface="Arial" panose="020B0604020202020204" pitchFamily="34" charset="0"/>
              <a:buChar char="•"/>
            </a:pPr>
            <a:r>
              <a:rPr lang="it-IT" b="1" dirty="0" err="1"/>
              <a:t>Remediation</a:t>
            </a:r>
            <a:r>
              <a:rPr lang="it-IT" b="1" dirty="0"/>
              <a:t>:</a:t>
            </a:r>
            <a:r>
              <a:rPr lang="it-IT" dirty="0"/>
              <a:t> A seguito del test, abbiamo affinato la configurazione del Reverse Proxy Apache per centralizzare la gestione degli </a:t>
            </a:r>
            <a:r>
              <a:rPr lang="it-IT" dirty="0" err="1"/>
              <a:t>header</a:t>
            </a:r>
            <a:r>
              <a:rPr lang="it-IT" dirty="0"/>
              <a:t> CSP e HSTS, eliminando i conflitti e ottenendo un profilo di sicurezza pulito."</a:t>
            </a:r>
          </a:p>
          <a:p>
            <a:endParaRPr lang="it-IT" dirty="0"/>
          </a:p>
        </p:txBody>
      </p:sp>
    </p:spTree>
    <p:extLst>
      <p:ext uri="{BB962C8B-B14F-4D97-AF65-F5344CB8AC3E}">
        <p14:creationId xmlns:p14="http://schemas.microsoft.com/office/powerpoint/2010/main" val="4064104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schermata, software, numero">
            <a:extLst>
              <a:ext uri="{FF2B5EF4-FFF2-40B4-BE49-F238E27FC236}">
                <a16:creationId xmlns:a16="http://schemas.microsoft.com/office/drawing/2014/main" id="{CA59A488-62BE-35CF-9878-F90DB1AD0D0D}"/>
              </a:ext>
            </a:extLst>
          </p:cNvPr>
          <p:cNvPicPr>
            <a:picLocks noChangeAspect="1"/>
          </p:cNvPicPr>
          <p:nvPr/>
        </p:nvPicPr>
        <p:blipFill>
          <a:blip r:embed="rId2"/>
          <a:stretch>
            <a:fillRect/>
          </a:stretch>
        </p:blipFill>
        <p:spPr>
          <a:xfrm>
            <a:off x="86888" y="152400"/>
            <a:ext cx="7106392" cy="3779208"/>
          </a:xfrm>
          <a:prstGeom prst="rect">
            <a:avLst/>
          </a:prstGeom>
        </p:spPr>
      </p:pic>
      <p:pic>
        <p:nvPicPr>
          <p:cNvPr id="7" name="Immagine 6" descr="Immagine che contiene testo, schermata, software, Icona del computer">
            <a:extLst>
              <a:ext uri="{FF2B5EF4-FFF2-40B4-BE49-F238E27FC236}">
                <a16:creationId xmlns:a16="http://schemas.microsoft.com/office/drawing/2014/main" id="{435320F6-7BB9-C953-C0C7-4BB3804C98B6}"/>
              </a:ext>
            </a:extLst>
          </p:cNvPr>
          <p:cNvPicPr>
            <a:picLocks noChangeAspect="1"/>
          </p:cNvPicPr>
          <p:nvPr/>
        </p:nvPicPr>
        <p:blipFill>
          <a:blip r:embed="rId3"/>
          <a:stretch>
            <a:fillRect/>
          </a:stretch>
        </p:blipFill>
        <p:spPr>
          <a:xfrm>
            <a:off x="4785360" y="3340039"/>
            <a:ext cx="7406640" cy="3517961"/>
          </a:xfrm>
          <a:prstGeom prst="rect">
            <a:avLst/>
          </a:prstGeom>
        </p:spPr>
      </p:pic>
    </p:spTree>
    <p:extLst>
      <p:ext uri="{BB962C8B-B14F-4D97-AF65-F5344CB8AC3E}">
        <p14:creationId xmlns:p14="http://schemas.microsoft.com/office/powerpoint/2010/main" val="743169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627BF40E-58F2-8D5B-DE01-316B77AE046A}"/>
              </a:ext>
            </a:extLst>
          </p:cNvPr>
          <p:cNvSpPr txBox="1"/>
          <p:nvPr/>
        </p:nvSpPr>
        <p:spPr>
          <a:xfrm>
            <a:off x="208344" y="439838"/>
            <a:ext cx="11702005" cy="646331"/>
          </a:xfrm>
          <a:prstGeom prst="rect">
            <a:avLst/>
          </a:prstGeom>
          <a:noFill/>
        </p:spPr>
        <p:txBody>
          <a:bodyPr wrap="square" rtlCol="0">
            <a:spAutoFit/>
          </a:bodyPr>
          <a:lstStyle/>
          <a:p>
            <a:r>
              <a:rPr lang="it-IT" b="1" dirty="0"/>
              <a:t>Sezione 5: Minimizzare Features</a:t>
            </a:r>
          </a:p>
          <a:p>
            <a:endParaRPr lang="it-IT" dirty="0"/>
          </a:p>
        </p:txBody>
      </p:sp>
      <p:sp>
        <p:nvSpPr>
          <p:cNvPr id="6" name="Rectangle 1">
            <a:extLst>
              <a:ext uri="{FF2B5EF4-FFF2-40B4-BE49-F238E27FC236}">
                <a16:creationId xmlns:a16="http://schemas.microsoft.com/office/drawing/2014/main" id="{7541E26A-5D3A-A617-347F-7A1F4FC11CFA}"/>
              </a:ext>
            </a:extLst>
          </p:cNvPr>
          <p:cNvSpPr>
            <a:spLocks noChangeArrowheads="1"/>
          </p:cNvSpPr>
          <p:nvPr/>
        </p:nvSpPr>
        <p:spPr bwMode="auto">
          <a:xfrm>
            <a:off x="281651" y="901502"/>
            <a:ext cx="1124673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5.1</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Opzioni Root Ristrette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Incluso nella </a:t>
            </a:r>
            <a:r>
              <a:rPr kumimoji="0" lang="it-IT" altLang="it-IT" b="0" i="0" u="none" strike="noStrike" cap="none" normalizeH="0" baseline="0" dirty="0" err="1">
                <a:ln>
                  <a:noFill/>
                </a:ln>
                <a:solidFill>
                  <a:schemeClr val="tx1"/>
                </a:solidFill>
                <a:effectLst/>
                <a:latin typeface="Arial" panose="020B0604020202020204" pitchFamily="34" charset="0"/>
              </a:rPr>
              <a:t>config</a:t>
            </a:r>
            <a:r>
              <a:rPr kumimoji="0" lang="it-IT" altLang="it-IT" b="0" i="0" u="none" strike="noStrike" cap="none" normalizeH="0" baseline="0" dirty="0">
                <a:ln>
                  <a:noFill/>
                </a:ln>
                <a:solidFill>
                  <a:schemeClr val="tx1"/>
                </a:solidFill>
                <a:effectLst/>
                <a:latin typeface="Arial" panose="020B0604020202020204" pitchFamily="34" charset="0"/>
              </a:rPr>
              <a:t> 4.1 (</a:t>
            </a:r>
            <a:r>
              <a:rPr kumimoji="0" lang="it-IT" altLang="it-IT" b="0" i="0" u="none" strike="noStrike" cap="none" normalizeH="0" baseline="0" dirty="0">
                <a:ln>
                  <a:noFill/>
                </a:ln>
                <a:solidFill>
                  <a:schemeClr val="tx1"/>
                </a:solidFill>
                <a:effectLst/>
                <a:latin typeface="Arial Unicode MS"/>
              </a:rPr>
              <a:t>Options None</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5.4</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Rimuovi Default HTML</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ho cancellato </a:t>
            </a:r>
            <a:r>
              <a:rPr kumimoji="0" lang="it-IT" altLang="it-IT" b="0" i="0" u="none" strike="noStrike" cap="none" normalizeH="0" baseline="0" dirty="0">
                <a:ln>
                  <a:noFill/>
                </a:ln>
                <a:solidFill>
                  <a:schemeClr val="tx1"/>
                </a:solidFill>
                <a:effectLst/>
                <a:latin typeface="Arial Unicode MS"/>
              </a:rPr>
              <a:t>index.html</a:t>
            </a:r>
            <a:r>
              <a:rPr kumimoji="0" lang="it-IT" altLang="it-IT" b="0" i="0" u="none" strike="noStrike" cap="none" normalizeH="0" baseline="0" dirty="0">
                <a:ln>
                  <a:noFill/>
                </a:ln>
                <a:solidFill>
                  <a:schemeClr val="tx1"/>
                </a:solidFill>
                <a:effectLst/>
              </a:rPr>
              <a:t> di default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5.8</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 TRACE</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ho aggiunto </a:t>
            </a:r>
            <a:r>
              <a:rPr kumimoji="0" lang="it-IT" altLang="it-IT" b="0" i="0" u="none" strike="noStrike" cap="none" normalizeH="0" baseline="0" dirty="0" err="1">
                <a:ln>
                  <a:noFill/>
                </a:ln>
                <a:solidFill>
                  <a:schemeClr val="tx1"/>
                </a:solidFill>
                <a:effectLst/>
                <a:latin typeface="Arial Unicode MS"/>
              </a:rPr>
              <a:t>TraceEnable</a:t>
            </a:r>
            <a:r>
              <a:rPr kumimoji="0" lang="it-IT" altLang="it-IT" b="0" i="0" u="none" strike="noStrike" cap="none" normalizeH="0" baseline="0" dirty="0">
                <a:ln>
                  <a:noFill/>
                </a:ln>
                <a:solidFill>
                  <a:schemeClr val="tx1"/>
                </a:solidFill>
                <a:effectLst/>
                <a:latin typeface="Arial Unicode MS"/>
              </a:rPr>
              <a:t> Off</a:t>
            </a:r>
            <a:r>
              <a:rPr kumimoji="0" lang="it-IT" altLang="it-IT" b="0" i="0" u="none" strike="noStrike" cap="none" normalizeH="0" baseline="0" dirty="0">
                <a:ln>
                  <a:noFill/>
                </a:ln>
                <a:solidFill>
                  <a:schemeClr val="tx1"/>
                </a:solidFill>
                <a:effectLst/>
              </a:rPr>
              <a:t> nel global </a:t>
            </a:r>
            <a:r>
              <a:rPr kumimoji="0" lang="it-IT" altLang="it-IT" b="0" i="0" u="none" strike="noStrike" cap="none" normalizeH="0" baseline="0" dirty="0" err="1">
                <a:ln>
                  <a:noFill/>
                </a:ln>
                <a:solidFill>
                  <a:schemeClr val="tx1"/>
                </a:solidFill>
                <a:effectLst/>
              </a:rPr>
              <a:t>config</a:t>
            </a:r>
            <a:r>
              <a:rPr kumimoji="0" lang="it-IT" altLang="it-IT" b="0" i="0" u="none" strike="noStrike" cap="none" normalizeH="0" baseline="0" dirty="0">
                <a:ln>
                  <a:noFill/>
                </a:ln>
                <a:solidFill>
                  <a:schemeClr val="tx1"/>
                </a:solidFill>
                <a:effectLst/>
              </a:rPr>
              <a:t>.</a:t>
            </a:r>
            <a:endParaRPr kumimoji="0" lang="it-IT" altLang="it-IT"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it-IT" altLang="it-IT" b="1" i="0" u="none" strike="noStrike" cap="none" normalizeH="0" baseline="0" dirty="0">
                <a:ln>
                  <a:noFill/>
                </a:ln>
                <a:solidFill>
                  <a:schemeClr val="tx1"/>
                </a:solidFill>
                <a:effectLst/>
                <a:latin typeface="Arial" panose="020B0604020202020204" pitchFamily="34" charset="0"/>
              </a:rPr>
              <a:t>CIS 5.9</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1" i="0" u="none" strike="noStrike" cap="none" normalizeH="0" baseline="0" dirty="0">
                <a:ln>
                  <a:noFill/>
                </a:ln>
                <a:solidFill>
                  <a:schemeClr val="tx1"/>
                </a:solidFill>
                <a:effectLst/>
                <a:latin typeface="Arial" panose="020B0604020202020204" pitchFamily="34" charset="0"/>
              </a:rPr>
              <a:t>Disabilita Vecchi Protocolli HTTP</a:t>
            </a:r>
            <a:r>
              <a:rPr kumimoji="0" lang="it-IT" altLang="it-IT" b="0" i="0" u="none" strike="noStrike" cap="none" normalizeH="0" baseline="0" dirty="0">
                <a:ln>
                  <a:noFill/>
                </a:ln>
                <a:solidFill>
                  <a:schemeClr val="tx1"/>
                </a:solidFill>
                <a:effectLst/>
                <a:latin typeface="Arial" panose="020B0604020202020204" pitchFamily="34" charset="0"/>
              </a:rPr>
              <a:t>. </a:t>
            </a:r>
            <a:r>
              <a:rPr kumimoji="0" lang="it-IT" altLang="it-IT" b="0" i="1" u="none" strike="noStrike" cap="none" normalizeH="0" baseline="0" dirty="0">
                <a:ln>
                  <a:noFill/>
                </a:ln>
                <a:solidFill>
                  <a:schemeClr val="tx1"/>
                </a:solidFill>
                <a:effectLst/>
                <a:latin typeface="Arial" panose="020B0604020202020204" pitchFamily="34" charset="0"/>
              </a:rPr>
              <a:t>Azione:</a:t>
            </a:r>
            <a:r>
              <a:rPr kumimoji="0" lang="it-IT" altLang="it-IT" b="0" i="0" u="none" strike="noStrike" cap="none" normalizeH="0" baseline="0" dirty="0">
                <a:ln>
                  <a:noFill/>
                </a:ln>
                <a:solidFill>
                  <a:schemeClr val="tx1"/>
                </a:solidFill>
                <a:effectLst/>
                <a:latin typeface="Arial" panose="020B0604020202020204" pitchFamily="34" charset="0"/>
              </a:rPr>
              <a:t> ho usato </a:t>
            </a:r>
            <a:r>
              <a:rPr kumimoji="0" lang="it-IT" altLang="it-IT" b="0" i="0" u="none" strike="noStrike" cap="none" normalizeH="0" baseline="0" dirty="0" err="1">
                <a:ln>
                  <a:noFill/>
                </a:ln>
                <a:solidFill>
                  <a:schemeClr val="tx1"/>
                </a:solidFill>
                <a:effectLst/>
                <a:latin typeface="Arial Unicode MS"/>
              </a:rPr>
              <a:t>mod_rewrite</a:t>
            </a:r>
            <a:r>
              <a:rPr kumimoji="0" lang="it-IT" altLang="it-IT" b="0" i="0" u="none" strike="noStrike" cap="none" normalizeH="0" baseline="0" dirty="0">
                <a:ln>
                  <a:noFill/>
                </a:ln>
                <a:solidFill>
                  <a:schemeClr val="tx1"/>
                </a:solidFill>
                <a:effectLst/>
              </a:rPr>
              <a:t> per bloccare HTTP/0.9 o 1.0</a:t>
            </a:r>
            <a:endParaRPr kumimoji="0" lang="it-IT" altLang="it-IT" b="0" i="0" u="none" strike="noStrike" cap="none" normalizeH="0" baseline="0" dirty="0">
              <a:ln>
                <a:noFill/>
              </a:ln>
              <a:solidFill>
                <a:schemeClr val="tx1"/>
              </a:solidFill>
              <a:effectLst/>
              <a:latin typeface="Arial" panose="020B0604020202020204" pitchFamily="34" charset="0"/>
            </a:endParaRPr>
          </a:p>
        </p:txBody>
      </p:sp>
      <p:pic>
        <p:nvPicPr>
          <p:cNvPr id="8" name="Immagine 7" descr="Immagine che contiene testo, Carattere, schermata, Elementi grafici&#10;&#10;Il contenuto generato dall'IA potrebbe non essere corretto.">
            <a:extLst>
              <a:ext uri="{FF2B5EF4-FFF2-40B4-BE49-F238E27FC236}">
                <a16:creationId xmlns:a16="http://schemas.microsoft.com/office/drawing/2014/main" id="{DD49C31E-6C93-9DF3-E87C-11C60653CE8F}"/>
              </a:ext>
            </a:extLst>
          </p:cNvPr>
          <p:cNvPicPr>
            <a:picLocks noChangeAspect="1"/>
          </p:cNvPicPr>
          <p:nvPr/>
        </p:nvPicPr>
        <p:blipFill>
          <a:blip r:embed="rId2"/>
          <a:stretch>
            <a:fillRect/>
          </a:stretch>
        </p:blipFill>
        <p:spPr>
          <a:xfrm>
            <a:off x="2783321" y="2191736"/>
            <a:ext cx="5391960" cy="470439"/>
          </a:xfrm>
          <a:prstGeom prst="rect">
            <a:avLst/>
          </a:prstGeom>
        </p:spPr>
      </p:pic>
      <p:sp>
        <p:nvSpPr>
          <p:cNvPr id="9" name="CasellaDiTesto 8">
            <a:extLst>
              <a:ext uri="{FF2B5EF4-FFF2-40B4-BE49-F238E27FC236}">
                <a16:creationId xmlns:a16="http://schemas.microsoft.com/office/drawing/2014/main" id="{478AAAC7-EF29-26C6-F840-AB7565ECAF38}"/>
              </a:ext>
            </a:extLst>
          </p:cNvPr>
          <p:cNvSpPr txBox="1"/>
          <p:nvPr/>
        </p:nvSpPr>
        <p:spPr>
          <a:xfrm>
            <a:off x="281650" y="2720580"/>
            <a:ext cx="4093579" cy="369332"/>
          </a:xfrm>
          <a:prstGeom prst="rect">
            <a:avLst/>
          </a:prstGeom>
          <a:noFill/>
        </p:spPr>
        <p:txBody>
          <a:bodyPr wrap="square" rtlCol="0">
            <a:spAutoFit/>
          </a:bodyPr>
          <a:lstStyle/>
          <a:p>
            <a:pPr marL="285750" indent="-285750">
              <a:buFont typeface="Arial" panose="020B0604020202020204" pitchFamily="34" charset="0"/>
              <a:buChar char="•"/>
            </a:pPr>
            <a:r>
              <a:rPr lang="it-IT" b="1" dirty="0"/>
              <a:t>CIS 5.10</a:t>
            </a:r>
            <a:r>
              <a:rPr lang="it-IT" dirty="0"/>
              <a:t>: </a:t>
            </a:r>
            <a:r>
              <a:rPr lang="it-IT" b="1" dirty="0"/>
              <a:t>Blocca file .</a:t>
            </a:r>
            <a:r>
              <a:rPr lang="it-IT" b="1" dirty="0" err="1"/>
              <a:t>ht</a:t>
            </a:r>
            <a:r>
              <a:rPr lang="it-IT" dirty="0"/>
              <a:t>*</a:t>
            </a:r>
          </a:p>
        </p:txBody>
      </p:sp>
      <p:pic>
        <p:nvPicPr>
          <p:cNvPr id="11" name="Immagine 10" descr="Immagine che contiene Carattere, testo, schermata, tipografia&#10;&#10;Il contenuto generato dall'IA potrebbe non essere corretto.">
            <a:extLst>
              <a:ext uri="{FF2B5EF4-FFF2-40B4-BE49-F238E27FC236}">
                <a16:creationId xmlns:a16="http://schemas.microsoft.com/office/drawing/2014/main" id="{4A2E7BF2-B93C-B92E-4861-6D53EE39E166}"/>
              </a:ext>
            </a:extLst>
          </p:cNvPr>
          <p:cNvPicPr>
            <a:picLocks noChangeAspect="1"/>
          </p:cNvPicPr>
          <p:nvPr/>
        </p:nvPicPr>
        <p:blipFill>
          <a:blip r:embed="rId3"/>
          <a:stretch>
            <a:fillRect/>
          </a:stretch>
        </p:blipFill>
        <p:spPr>
          <a:xfrm>
            <a:off x="4147132" y="3148317"/>
            <a:ext cx="2146077" cy="619772"/>
          </a:xfrm>
          <a:prstGeom prst="rect">
            <a:avLst/>
          </a:prstGeom>
        </p:spPr>
      </p:pic>
      <p:sp>
        <p:nvSpPr>
          <p:cNvPr id="12" name="CasellaDiTesto 11">
            <a:extLst>
              <a:ext uri="{FF2B5EF4-FFF2-40B4-BE49-F238E27FC236}">
                <a16:creationId xmlns:a16="http://schemas.microsoft.com/office/drawing/2014/main" id="{33125451-4A28-A2C7-76F1-A29C74192688}"/>
              </a:ext>
            </a:extLst>
          </p:cNvPr>
          <p:cNvSpPr txBox="1"/>
          <p:nvPr/>
        </p:nvSpPr>
        <p:spPr>
          <a:xfrm>
            <a:off x="396935" y="3854370"/>
            <a:ext cx="11038852" cy="646331"/>
          </a:xfrm>
          <a:prstGeom prst="rect">
            <a:avLst/>
          </a:prstGeom>
          <a:noFill/>
        </p:spPr>
        <p:txBody>
          <a:bodyPr wrap="square" rtlCol="0">
            <a:spAutoFit/>
          </a:bodyPr>
          <a:lstStyle/>
          <a:p>
            <a:pPr marL="285750" indent="-285750">
              <a:buFont typeface="Arial" panose="020B0604020202020204" pitchFamily="34" charset="0"/>
              <a:buChar char="•"/>
            </a:pPr>
            <a:r>
              <a:rPr lang="it-IT" b="1" dirty="0"/>
              <a:t>CIS 5.11</a:t>
            </a:r>
            <a:r>
              <a:rPr lang="it-IT" dirty="0"/>
              <a:t>: </a:t>
            </a:r>
            <a:r>
              <a:rPr lang="it-IT" b="1" dirty="0"/>
              <a:t>Blocca file .</a:t>
            </a:r>
            <a:r>
              <a:rPr lang="it-IT" b="1" dirty="0" err="1"/>
              <a:t>git</a:t>
            </a:r>
            <a:endParaRPr lang="it-IT" b="1" dirty="0"/>
          </a:p>
          <a:p>
            <a:pPr marL="285750" indent="-285750">
              <a:buFont typeface="Arial" panose="020B0604020202020204" pitchFamily="34" charset="0"/>
              <a:buChar char="•"/>
            </a:pPr>
            <a:r>
              <a:rPr lang="it-IT" b="1" dirty="0"/>
              <a:t>CIS 5.12</a:t>
            </a:r>
            <a:r>
              <a:rPr lang="it-IT" dirty="0"/>
              <a:t>: </a:t>
            </a:r>
            <a:r>
              <a:rPr lang="it-IT" b="1" dirty="0"/>
              <a:t>Blocca file .</a:t>
            </a:r>
            <a:r>
              <a:rPr lang="it-IT" b="1" dirty="0" err="1"/>
              <a:t>svn</a:t>
            </a:r>
            <a:endParaRPr lang="it-IT" dirty="0"/>
          </a:p>
        </p:txBody>
      </p:sp>
      <p:pic>
        <p:nvPicPr>
          <p:cNvPr id="14" name="Immagine 13" descr="Immagine che contiene testo, Carattere, schermata, tipografia&#10;&#10;Il contenuto generato dall'IA potrebbe non essere corretto.">
            <a:extLst>
              <a:ext uri="{FF2B5EF4-FFF2-40B4-BE49-F238E27FC236}">
                <a16:creationId xmlns:a16="http://schemas.microsoft.com/office/drawing/2014/main" id="{A95B1016-BE58-81DD-6412-D063A4734614}"/>
              </a:ext>
            </a:extLst>
          </p:cNvPr>
          <p:cNvPicPr>
            <a:picLocks noChangeAspect="1"/>
          </p:cNvPicPr>
          <p:nvPr/>
        </p:nvPicPr>
        <p:blipFill>
          <a:blip r:embed="rId4"/>
          <a:stretch>
            <a:fillRect/>
          </a:stretch>
        </p:blipFill>
        <p:spPr>
          <a:xfrm>
            <a:off x="3361419" y="4586982"/>
            <a:ext cx="3717501" cy="728282"/>
          </a:xfrm>
          <a:prstGeom prst="rect">
            <a:avLst/>
          </a:prstGeom>
        </p:spPr>
      </p:pic>
    </p:spTree>
    <p:extLst>
      <p:ext uri="{BB962C8B-B14F-4D97-AF65-F5344CB8AC3E}">
        <p14:creationId xmlns:p14="http://schemas.microsoft.com/office/powerpoint/2010/main" val="8323485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2337E5C-79A7-D8FF-08DD-42243A57891C}"/>
              </a:ext>
            </a:extLst>
          </p:cNvPr>
          <p:cNvSpPr txBox="1"/>
          <p:nvPr/>
        </p:nvSpPr>
        <p:spPr>
          <a:xfrm>
            <a:off x="5127997" y="333877"/>
            <a:ext cx="1692166" cy="553998"/>
          </a:xfrm>
          <a:prstGeom prst="rect">
            <a:avLst/>
          </a:prstGeom>
          <a:noFill/>
        </p:spPr>
        <p:txBody>
          <a:bodyPr wrap="square" rtlCol="0">
            <a:spAutoFit/>
          </a:bodyPr>
          <a:lstStyle/>
          <a:p>
            <a:r>
              <a:rPr lang="it-IT" sz="3000" dirty="0">
                <a:latin typeface="ADLaM Display" panose="02010000000000000000" pitchFamily="2" charset="0"/>
                <a:ea typeface="ADLaM Display" panose="02010000000000000000" pitchFamily="2" charset="0"/>
                <a:cs typeface="ADLaM Display" panose="02010000000000000000" pitchFamily="2" charset="0"/>
              </a:rPr>
              <a:t>REPORT</a:t>
            </a:r>
          </a:p>
        </p:txBody>
      </p:sp>
      <p:pic>
        <p:nvPicPr>
          <p:cNvPr id="6" name="Immagine 5" descr="Immagine che contiene testo, schermata, Carattere, linea">
            <a:extLst>
              <a:ext uri="{FF2B5EF4-FFF2-40B4-BE49-F238E27FC236}">
                <a16:creationId xmlns:a16="http://schemas.microsoft.com/office/drawing/2014/main" id="{F41CB000-65A2-F087-FA06-4332BDA4EA63}"/>
              </a:ext>
            </a:extLst>
          </p:cNvPr>
          <p:cNvPicPr>
            <a:picLocks noChangeAspect="1"/>
          </p:cNvPicPr>
          <p:nvPr/>
        </p:nvPicPr>
        <p:blipFill>
          <a:blip r:embed="rId2"/>
          <a:stretch>
            <a:fillRect/>
          </a:stretch>
        </p:blipFill>
        <p:spPr>
          <a:xfrm>
            <a:off x="3606126" y="816755"/>
            <a:ext cx="5189954" cy="1331988"/>
          </a:xfrm>
          <a:prstGeom prst="rect">
            <a:avLst/>
          </a:prstGeom>
        </p:spPr>
      </p:pic>
      <p:pic>
        <p:nvPicPr>
          <p:cNvPr id="8" name="Immagine 7" descr="Immagine che contiene testo, schermata, software, Icona del computer&#10;&#10;Il contenuto generato dall'IA potrebbe non essere corretto.">
            <a:extLst>
              <a:ext uri="{FF2B5EF4-FFF2-40B4-BE49-F238E27FC236}">
                <a16:creationId xmlns:a16="http://schemas.microsoft.com/office/drawing/2014/main" id="{F3EE0A45-DED7-E186-84AF-7FA63A8B7057}"/>
              </a:ext>
            </a:extLst>
          </p:cNvPr>
          <p:cNvPicPr>
            <a:picLocks noChangeAspect="1"/>
          </p:cNvPicPr>
          <p:nvPr/>
        </p:nvPicPr>
        <p:blipFill>
          <a:blip r:embed="rId3"/>
          <a:stretch>
            <a:fillRect/>
          </a:stretch>
        </p:blipFill>
        <p:spPr>
          <a:xfrm>
            <a:off x="2065936" y="2050775"/>
            <a:ext cx="8448557" cy="4686356"/>
          </a:xfrm>
          <a:prstGeom prst="rect">
            <a:avLst/>
          </a:prstGeom>
        </p:spPr>
      </p:pic>
    </p:spTree>
    <p:extLst>
      <p:ext uri="{BB962C8B-B14F-4D97-AF65-F5344CB8AC3E}">
        <p14:creationId xmlns:p14="http://schemas.microsoft.com/office/powerpoint/2010/main" val="36217938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044B33A-651B-997F-174C-9330C073B6CF}"/>
              </a:ext>
            </a:extLst>
          </p:cNvPr>
          <p:cNvSpPr txBox="1"/>
          <p:nvPr/>
        </p:nvSpPr>
        <p:spPr>
          <a:xfrm>
            <a:off x="1296706" y="380547"/>
            <a:ext cx="9580880" cy="553998"/>
          </a:xfrm>
          <a:prstGeom prst="rect">
            <a:avLst/>
          </a:prstGeom>
          <a:noFill/>
        </p:spPr>
        <p:txBody>
          <a:bodyPr wrap="square" rtlCol="0">
            <a:spAutoFit/>
          </a:bodyPr>
          <a:lstStyle/>
          <a:p>
            <a:pPr algn="ctr"/>
            <a:r>
              <a:rPr lang="it-IT" sz="3000" dirty="0">
                <a:latin typeface="ADLaM Display" panose="02010000000000000000" pitchFamily="2" charset="0"/>
                <a:ea typeface="ADLaM Display" panose="02010000000000000000" pitchFamily="2" charset="0"/>
                <a:cs typeface="ADLaM Display" panose="02010000000000000000" pitchFamily="2" charset="0"/>
              </a:rPr>
              <a:t>Risoluzione Conflitti: Centralizzazione degli </a:t>
            </a:r>
            <a:r>
              <a:rPr lang="it-IT" sz="3000" dirty="0" err="1">
                <a:latin typeface="ADLaM Display" panose="02010000000000000000" pitchFamily="2" charset="0"/>
                <a:ea typeface="ADLaM Display" panose="02010000000000000000" pitchFamily="2" charset="0"/>
                <a:cs typeface="ADLaM Display" panose="02010000000000000000" pitchFamily="2" charset="0"/>
              </a:rPr>
              <a:t>Header</a:t>
            </a:r>
            <a:endParaRPr lang="it-IT" sz="30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8" name="CasellaDiTesto 7">
            <a:extLst>
              <a:ext uri="{FF2B5EF4-FFF2-40B4-BE49-F238E27FC236}">
                <a16:creationId xmlns:a16="http://schemas.microsoft.com/office/drawing/2014/main" id="{5D1BA8C5-64B7-93F1-95E5-467748D5B197}"/>
              </a:ext>
            </a:extLst>
          </p:cNvPr>
          <p:cNvSpPr txBox="1"/>
          <p:nvPr/>
        </p:nvSpPr>
        <p:spPr>
          <a:xfrm>
            <a:off x="345440" y="853090"/>
            <a:ext cx="11846560" cy="2308324"/>
          </a:xfrm>
          <a:prstGeom prst="rect">
            <a:avLst/>
          </a:prstGeom>
          <a:noFill/>
        </p:spPr>
        <p:txBody>
          <a:bodyPr wrap="square" rtlCol="0">
            <a:spAutoFit/>
          </a:bodyPr>
          <a:lstStyle/>
          <a:p>
            <a:r>
              <a:rPr lang="it-IT" dirty="0"/>
              <a:t>Analisi: Il report DAST evidenziava una duplicazione dell'</a:t>
            </a:r>
            <a:r>
              <a:rPr lang="it-IT" dirty="0" err="1"/>
              <a:t>header</a:t>
            </a:r>
            <a:r>
              <a:rPr lang="it-IT" dirty="0"/>
              <a:t> anti-</a:t>
            </a:r>
            <a:r>
              <a:rPr lang="it-IT" dirty="0" err="1"/>
              <a:t>clickjacking</a:t>
            </a:r>
            <a:r>
              <a:rPr lang="it-IT" dirty="0"/>
              <a:t>. Sia il framework applicativo (Spring Security) che l'infrastruttura (Apache) inviavano direttive contrastanti al browser, creando ambiguità e potenziale inefficacia della protezione.</a:t>
            </a:r>
          </a:p>
          <a:p>
            <a:r>
              <a:rPr lang="it-IT" dirty="0"/>
              <a:t>Risoluzione: </a:t>
            </a:r>
          </a:p>
          <a:p>
            <a:pPr marL="285750" indent="-285750">
              <a:buFont typeface="Arial" panose="020B0604020202020204" pitchFamily="34" charset="0"/>
              <a:buChar char="•"/>
            </a:pPr>
            <a:r>
              <a:rPr lang="it-IT" dirty="0"/>
              <a:t>Abbiamo adottato una strategia di Centralizzazione sul Reverse </a:t>
            </a:r>
            <a:r>
              <a:rPr lang="it-IT" dirty="0" err="1"/>
              <a:t>Proxy.Abbiamo</a:t>
            </a:r>
            <a:r>
              <a:rPr lang="it-IT" dirty="0"/>
              <a:t> disabilitato esplicitamente la gestione degli </a:t>
            </a:r>
            <a:r>
              <a:rPr lang="it-IT" dirty="0" err="1"/>
              <a:t>header</a:t>
            </a:r>
            <a:r>
              <a:rPr lang="it-IT" dirty="0"/>
              <a:t> in Spring Boot (</a:t>
            </a:r>
            <a:r>
              <a:rPr lang="it-IT" dirty="0" err="1"/>
              <a:t>http.headers</a:t>
            </a:r>
            <a:r>
              <a:rPr lang="it-IT" dirty="0"/>
              <a:t>().</a:t>
            </a:r>
            <a:r>
              <a:rPr lang="it-IT" dirty="0" err="1"/>
              <a:t>frameOptions</a:t>
            </a:r>
            <a:r>
              <a:rPr lang="it-IT" dirty="0"/>
              <a:t>().</a:t>
            </a:r>
            <a:r>
              <a:rPr lang="it-IT" dirty="0" err="1"/>
              <a:t>disable</a:t>
            </a:r>
            <a:r>
              <a:rPr lang="it-IT" dirty="0"/>
              <a:t>()).</a:t>
            </a:r>
          </a:p>
          <a:p>
            <a:pPr marL="285750" indent="-285750">
              <a:buFont typeface="Arial" panose="020B0604020202020204" pitchFamily="34" charset="0"/>
              <a:buChar char="•"/>
            </a:pPr>
            <a:r>
              <a:rPr lang="it-IT" dirty="0"/>
              <a:t>Abbiamo demandato l'applicazione rigorosa della policy (SAMEORIGIN) esclusivamente ad Apache.</a:t>
            </a:r>
          </a:p>
          <a:p>
            <a:r>
              <a:rPr lang="it-IT" dirty="0"/>
              <a:t>Risultato: Eliminazione del conflitto e gestione univoca della sicurezza perimetrale.</a:t>
            </a:r>
          </a:p>
        </p:txBody>
      </p:sp>
      <p:pic>
        <p:nvPicPr>
          <p:cNvPr id="10" name="Immagine 9">
            <a:extLst>
              <a:ext uri="{FF2B5EF4-FFF2-40B4-BE49-F238E27FC236}">
                <a16:creationId xmlns:a16="http://schemas.microsoft.com/office/drawing/2014/main" id="{F0CCA38E-52CC-0369-0146-DD86AC8C97C5}"/>
              </a:ext>
            </a:extLst>
          </p:cNvPr>
          <p:cNvPicPr>
            <a:picLocks noChangeAspect="1"/>
          </p:cNvPicPr>
          <p:nvPr/>
        </p:nvPicPr>
        <p:blipFill>
          <a:blip r:embed="rId3"/>
          <a:stretch>
            <a:fillRect/>
          </a:stretch>
        </p:blipFill>
        <p:spPr>
          <a:xfrm>
            <a:off x="172719" y="3240675"/>
            <a:ext cx="11828853" cy="455912"/>
          </a:xfrm>
          <a:prstGeom prst="rect">
            <a:avLst/>
          </a:prstGeom>
        </p:spPr>
      </p:pic>
      <p:pic>
        <p:nvPicPr>
          <p:cNvPr id="12" name="Immagine 11" descr="Immagine che contiene testo, schermata, numero, Carattere">
            <a:extLst>
              <a:ext uri="{FF2B5EF4-FFF2-40B4-BE49-F238E27FC236}">
                <a16:creationId xmlns:a16="http://schemas.microsoft.com/office/drawing/2014/main" id="{79AE9288-A527-4A2C-56EA-409280B93D4E}"/>
              </a:ext>
            </a:extLst>
          </p:cNvPr>
          <p:cNvPicPr>
            <a:picLocks noChangeAspect="1"/>
          </p:cNvPicPr>
          <p:nvPr/>
        </p:nvPicPr>
        <p:blipFill>
          <a:blip r:embed="rId4"/>
          <a:stretch>
            <a:fillRect/>
          </a:stretch>
        </p:blipFill>
        <p:spPr>
          <a:xfrm>
            <a:off x="1391919" y="3775848"/>
            <a:ext cx="8964021" cy="2817992"/>
          </a:xfrm>
          <a:prstGeom prst="rect">
            <a:avLst/>
          </a:prstGeom>
        </p:spPr>
      </p:pic>
    </p:spTree>
    <p:extLst>
      <p:ext uri="{BB962C8B-B14F-4D97-AF65-F5344CB8AC3E}">
        <p14:creationId xmlns:p14="http://schemas.microsoft.com/office/powerpoint/2010/main" val="41538120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DDEC4DB1-0AB0-75B3-9DB4-0EDC26EA466D}"/>
              </a:ext>
            </a:extLst>
          </p:cNvPr>
          <p:cNvSpPr txBox="1"/>
          <p:nvPr/>
        </p:nvSpPr>
        <p:spPr>
          <a:xfrm>
            <a:off x="2407920" y="941376"/>
            <a:ext cx="7376160" cy="369332"/>
          </a:xfrm>
          <a:prstGeom prst="rect">
            <a:avLst/>
          </a:prstGeom>
          <a:noFill/>
        </p:spPr>
        <p:txBody>
          <a:bodyPr wrap="square" rtlCol="0">
            <a:spAutoFit/>
          </a:bodyPr>
          <a:lstStyle/>
          <a:p>
            <a:r>
              <a:rPr lang="it-IT" b="1" dirty="0"/>
              <a:t>Minaccia Residua:</a:t>
            </a:r>
            <a:r>
              <a:rPr lang="it-IT" dirty="0"/>
              <a:t> </a:t>
            </a:r>
            <a:r>
              <a:rPr lang="it-IT" i="1" dirty="0"/>
              <a:t>CSP: script-</a:t>
            </a:r>
            <a:r>
              <a:rPr lang="it-IT" i="1" dirty="0" err="1"/>
              <a:t>src</a:t>
            </a:r>
            <a:r>
              <a:rPr lang="it-IT" i="1" dirty="0"/>
              <a:t> / style-</a:t>
            </a:r>
            <a:r>
              <a:rPr lang="it-IT" i="1" dirty="0" err="1"/>
              <a:t>src</a:t>
            </a:r>
            <a:r>
              <a:rPr lang="it-IT" i="1" dirty="0"/>
              <a:t> '</a:t>
            </a:r>
            <a:r>
              <a:rPr lang="it-IT" i="1" dirty="0" err="1"/>
              <a:t>unsafe-inline</a:t>
            </a:r>
            <a:r>
              <a:rPr lang="it-IT" i="1" dirty="0"/>
              <a:t>' (Medium)</a:t>
            </a:r>
            <a:endParaRPr lang="it-IT" dirty="0"/>
          </a:p>
        </p:txBody>
      </p:sp>
      <p:sp>
        <p:nvSpPr>
          <p:cNvPr id="5" name="CasellaDiTesto 4">
            <a:extLst>
              <a:ext uri="{FF2B5EF4-FFF2-40B4-BE49-F238E27FC236}">
                <a16:creationId xmlns:a16="http://schemas.microsoft.com/office/drawing/2014/main" id="{56D01CE0-A370-8203-8632-578E4DFF5D38}"/>
              </a:ext>
            </a:extLst>
          </p:cNvPr>
          <p:cNvSpPr txBox="1"/>
          <p:nvPr/>
        </p:nvSpPr>
        <p:spPr>
          <a:xfrm>
            <a:off x="152400" y="1720840"/>
            <a:ext cx="11887200" cy="3416320"/>
          </a:xfrm>
          <a:prstGeom prst="rect">
            <a:avLst/>
          </a:prstGeom>
          <a:noFill/>
        </p:spPr>
        <p:txBody>
          <a:bodyPr wrap="square" rtlCol="0">
            <a:spAutoFit/>
          </a:bodyPr>
          <a:lstStyle/>
          <a:p>
            <a:r>
              <a:rPr lang="it-IT" dirty="0"/>
              <a:t>Analizzando il report ZAP, si può notare che permangono alcune segnalazioni di livello Medio relative alla </a:t>
            </a:r>
            <a:r>
              <a:rPr lang="it-IT" i="1" dirty="0"/>
              <a:t>Content Security Policy</a:t>
            </a:r>
            <a:r>
              <a:rPr lang="it-IT" dirty="0"/>
              <a:t>, specificamente l'uso della direttiva '</a:t>
            </a:r>
            <a:r>
              <a:rPr lang="it-IT" dirty="0" err="1"/>
              <a:t>unsafe-inline</a:t>
            </a:r>
            <a:r>
              <a:rPr lang="it-IT" dirty="0"/>
              <a:t>'.</a:t>
            </a:r>
          </a:p>
          <a:p>
            <a:r>
              <a:rPr lang="it-IT" dirty="0"/>
              <a:t>Abbiamo scelto consapevolmente di </a:t>
            </a:r>
            <a:r>
              <a:rPr lang="it-IT" b="1" dirty="0"/>
              <a:t>accettare questo rischio</a:t>
            </a:r>
            <a:r>
              <a:rPr lang="it-IT" dirty="0"/>
              <a:t> per una precisa necessità architetturale.</a:t>
            </a:r>
          </a:p>
          <a:p>
            <a:r>
              <a:rPr lang="it-IT" b="1" dirty="0"/>
              <a:t>Vincolo Tecnologico:</a:t>
            </a:r>
            <a:r>
              <a:rPr lang="it-IT" dirty="0"/>
              <a:t> Il nostro </a:t>
            </a:r>
            <a:r>
              <a:rPr lang="it-IT" dirty="0" err="1"/>
              <a:t>stack</a:t>
            </a:r>
            <a:r>
              <a:rPr lang="it-IT" dirty="0"/>
              <a:t> utilizza </a:t>
            </a:r>
            <a:r>
              <a:rPr lang="it-IT" b="1" dirty="0" err="1"/>
              <a:t>Thymeleaf</a:t>
            </a:r>
            <a:r>
              <a:rPr lang="it-IT" dirty="0"/>
              <a:t> (per il </a:t>
            </a:r>
            <a:r>
              <a:rPr lang="it-IT" dirty="0" err="1"/>
              <a:t>frontend</a:t>
            </a:r>
            <a:r>
              <a:rPr lang="it-IT" dirty="0"/>
              <a:t>) e </a:t>
            </a:r>
            <a:r>
              <a:rPr lang="it-IT" b="1" dirty="0" err="1"/>
              <a:t>Keycloak</a:t>
            </a:r>
            <a:r>
              <a:rPr lang="it-IT" dirty="0"/>
              <a:t> (per il login). Entrambe queste tecnologie generano dinamicamente pagine HTML che includono piccoli </a:t>
            </a:r>
            <a:r>
              <a:rPr lang="it-IT" dirty="0" err="1"/>
              <a:t>snippet</a:t>
            </a:r>
            <a:r>
              <a:rPr lang="it-IT" dirty="0"/>
              <a:t> di JavaScript e CSS direttamente nel codice (</a:t>
            </a:r>
            <a:r>
              <a:rPr lang="it-IT" dirty="0" err="1"/>
              <a:t>inline</a:t>
            </a:r>
            <a:r>
              <a:rPr lang="it-IT" dirty="0"/>
              <a:t>) per gestire la logica dell'interfaccia utente.</a:t>
            </a:r>
          </a:p>
          <a:p>
            <a:r>
              <a:rPr lang="it-IT" b="1" dirty="0"/>
              <a:t>Impatto della Mitigazione:</a:t>
            </a:r>
            <a:r>
              <a:rPr lang="it-IT" dirty="0"/>
              <a:t> Rimuovere '</a:t>
            </a:r>
            <a:r>
              <a:rPr lang="it-IT" dirty="0" err="1"/>
              <a:t>unsafe-inline</a:t>
            </a:r>
            <a:r>
              <a:rPr lang="it-IT" dirty="0"/>
              <a:t>' per soddisfare ciecamente il tool avrebbe rotto completamente il rendering delle pagine di login e dei form di prenotazione. La soluzione ideale richiederebbe una riscrittura completa del </a:t>
            </a:r>
            <a:r>
              <a:rPr lang="it-IT" dirty="0" err="1"/>
              <a:t>frontend</a:t>
            </a:r>
            <a:r>
              <a:rPr lang="it-IT" dirty="0"/>
              <a:t> (spostando tutto in file .</a:t>
            </a:r>
            <a:r>
              <a:rPr lang="it-IT" dirty="0" err="1"/>
              <a:t>js</a:t>
            </a:r>
            <a:r>
              <a:rPr lang="it-IT" dirty="0"/>
              <a:t> esterni), un'attività di </a:t>
            </a:r>
            <a:r>
              <a:rPr lang="it-IT" dirty="0" err="1"/>
              <a:t>refactoring</a:t>
            </a:r>
            <a:r>
              <a:rPr lang="it-IT" dirty="0"/>
              <a:t> massiva che esula dallo scopo di questo progetto.</a:t>
            </a:r>
          </a:p>
          <a:p>
            <a:r>
              <a:rPr lang="it-IT" dirty="0"/>
              <a:t>Pertanto, abbiamo mitigato il rischio limitando le sorgenti esterne (</a:t>
            </a:r>
            <a:r>
              <a:rPr lang="it-IT" dirty="0" err="1"/>
              <a:t>auth.local</a:t>
            </a:r>
            <a:r>
              <a:rPr lang="it-IT" dirty="0"/>
              <a:t>, 'self') ma mantenendo l'esecuzione </a:t>
            </a:r>
            <a:r>
              <a:rPr lang="it-IT" dirty="0" err="1"/>
              <a:t>inline</a:t>
            </a:r>
            <a:r>
              <a:rPr lang="it-IT" dirty="0"/>
              <a:t> necessaria all'operatività</a:t>
            </a:r>
          </a:p>
        </p:txBody>
      </p:sp>
    </p:spTree>
    <p:extLst>
      <p:ext uri="{BB962C8B-B14F-4D97-AF65-F5344CB8AC3E}">
        <p14:creationId xmlns:p14="http://schemas.microsoft.com/office/powerpoint/2010/main" val="26234755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AB3B1B-F77F-7BDD-3C50-237C4E0B1D28}"/>
              </a:ext>
            </a:extLst>
          </p:cNvPr>
          <p:cNvSpPr>
            <a:spLocks noGrp="1"/>
          </p:cNvSpPr>
          <p:nvPr>
            <p:ph type="title"/>
          </p:nvPr>
        </p:nvSpPr>
        <p:spPr>
          <a:xfrm>
            <a:off x="3213999" y="892280"/>
            <a:ext cx="5764000" cy="663600"/>
          </a:xfrm>
        </p:spPr>
        <p:txBody>
          <a:bodyPr/>
          <a:lstStyle/>
          <a:p>
            <a:r>
              <a:rPr lang="it-IT" dirty="0">
                <a:latin typeface="ADLaM Display" panose="02010000000000000000" pitchFamily="2" charset="0"/>
                <a:ea typeface="ADLaM Display" panose="02010000000000000000" pitchFamily="2" charset="0"/>
                <a:cs typeface="ADLaM Display" panose="02010000000000000000" pitchFamily="2" charset="0"/>
              </a:rPr>
              <a:t>NIST 800-53 r5</a:t>
            </a:r>
          </a:p>
        </p:txBody>
      </p:sp>
      <p:sp>
        <p:nvSpPr>
          <p:cNvPr id="7" name="CasellaDiTesto 6">
            <a:extLst>
              <a:ext uri="{FF2B5EF4-FFF2-40B4-BE49-F238E27FC236}">
                <a16:creationId xmlns:a16="http://schemas.microsoft.com/office/drawing/2014/main" id="{BFDB7382-4508-97F4-ACCA-53E06FC2AD42}"/>
              </a:ext>
            </a:extLst>
          </p:cNvPr>
          <p:cNvSpPr txBox="1"/>
          <p:nvPr/>
        </p:nvSpPr>
        <p:spPr>
          <a:xfrm>
            <a:off x="500380" y="1674674"/>
            <a:ext cx="11071860" cy="2585323"/>
          </a:xfrm>
          <a:prstGeom prst="rect">
            <a:avLst/>
          </a:prstGeom>
          <a:noFill/>
        </p:spPr>
        <p:txBody>
          <a:bodyPr wrap="square">
            <a:spAutoFit/>
          </a:bodyPr>
          <a:lstStyle/>
          <a:p>
            <a:r>
              <a:rPr lang="it-IT" dirty="0"/>
              <a:t>Passiamo ora all'analisi della sicurezza. Per questo progetto, non volevamo limitarci a implementare funzionalità di sicurezza isolate, ma abbiamo scelto di adottare un approccio strutturato seguendo lo standard internazionale </a:t>
            </a:r>
            <a:r>
              <a:rPr lang="it-IT" b="1" dirty="0"/>
              <a:t>NIST SP 800-53 </a:t>
            </a:r>
            <a:r>
              <a:rPr lang="it-IT" b="1" dirty="0" err="1"/>
              <a:t>Revision</a:t>
            </a:r>
            <a:r>
              <a:rPr lang="it-IT" b="1" dirty="0"/>
              <a:t> 5</a:t>
            </a:r>
            <a:r>
              <a:rPr lang="it-IT" dirty="0"/>
              <a:t>.</a:t>
            </a:r>
          </a:p>
          <a:p>
            <a:r>
              <a:rPr lang="it-IT" dirty="0"/>
              <a:t>Abbiamo scelto questo standard perché offre un catalogo rigoroso di controlli per mitigare i rischi reali.</a:t>
            </a:r>
          </a:p>
          <a:p>
            <a:r>
              <a:rPr lang="it-IT" dirty="0"/>
              <a:t>Per il nostro progetto, abbiamo definito una </a:t>
            </a:r>
            <a:r>
              <a:rPr lang="it-IT" b="1" dirty="0"/>
              <a:t>Baseline di Sicurezza di livello MODERATE</a:t>
            </a:r>
            <a:r>
              <a:rPr lang="it-IT" dirty="0"/>
              <a:t>. Questo significa che, trattando dati utente e credenziali, il sistema deve garantire una protezione robusta non solo contro errori casuali, ma anche contro attacchi mirati.</a:t>
            </a:r>
          </a:p>
          <a:p>
            <a:r>
              <a:rPr lang="it-IT" dirty="0"/>
              <a:t>Il nostro lavoro si è concentrato sulle famiglie di controlli più critiche per un'architettura web: </a:t>
            </a:r>
            <a:r>
              <a:rPr lang="it-IT" b="1" dirty="0"/>
              <a:t>Controllo Accessi (AC)</a:t>
            </a:r>
            <a:r>
              <a:rPr lang="it-IT" dirty="0"/>
              <a:t>, </a:t>
            </a:r>
            <a:r>
              <a:rPr lang="it-IT" b="1" dirty="0"/>
              <a:t>Identificazione (IA)</a:t>
            </a:r>
            <a:r>
              <a:rPr lang="it-IT" dirty="0"/>
              <a:t> e </a:t>
            </a:r>
            <a:r>
              <a:rPr lang="it-IT" b="1" dirty="0"/>
              <a:t>Protezione del Sistema (SC)</a:t>
            </a:r>
            <a:endParaRPr lang="it-IT" dirty="0"/>
          </a:p>
        </p:txBody>
      </p:sp>
    </p:spTree>
    <p:extLst>
      <p:ext uri="{BB962C8B-B14F-4D97-AF65-F5344CB8AC3E}">
        <p14:creationId xmlns:p14="http://schemas.microsoft.com/office/powerpoint/2010/main" val="2823081485"/>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31591</TotalTime>
  <Words>10295</Words>
  <Application>Microsoft Office PowerPoint</Application>
  <PresentationFormat>Widescreen</PresentationFormat>
  <Paragraphs>555</Paragraphs>
  <Slides>93</Slides>
  <Notes>6</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93</vt:i4>
      </vt:variant>
    </vt:vector>
  </HeadingPairs>
  <TitlesOfParts>
    <vt:vector size="104" baseType="lpstr">
      <vt:lpstr>ADLaM Display</vt:lpstr>
      <vt:lpstr>Aharoni</vt:lpstr>
      <vt:lpstr>Aptos</vt:lpstr>
      <vt:lpstr>Arial</vt:lpstr>
      <vt:lpstr>Arial Unicode MS</vt:lpstr>
      <vt:lpstr>Crimson Text</vt:lpstr>
      <vt:lpstr>Georgia Pro Semibold</vt:lpstr>
      <vt:lpstr>Lato</vt:lpstr>
      <vt:lpstr>Montserrat</vt:lpstr>
      <vt:lpstr>Vidaloka</vt:lpstr>
      <vt:lpstr>Minimalist Business Slides XL by Slidesgo</vt:lpstr>
      <vt:lpstr>SYSTEM SECURITY</vt:lpstr>
      <vt:lpstr>APACHE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Hardening Infrastrutturale: Vault su Docker Desktop (WSL2)</vt:lpstr>
      <vt:lpstr>Integrazione Spring Cloud Vault: Iniezione a Runtime</vt:lpstr>
      <vt:lpstr>Presentazione standard di PowerPoint</vt:lpstr>
      <vt:lpstr>Presentazione standard di PowerPoint</vt:lpstr>
      <vt:lpstr>L'approccio metodologico adottato per la sicurezza del progetto si fonda sul principio del disaccoppiamento tra la logica applicativa e la gestione dell'identità. Invece di implementare meccanismi di autenticazione proprietari, il progetto aderisce strettamente agli standard industriali definiti dalla IETF e dalla OpenID Foundation. Facendo riferimento alla Keycloak Server Administration Guide, abbiamo configurato un'architettura centralizzata dove l'applicazione agisce come Relying Party, delegando interamente l'autenticazione all'Identity Provider. Questo è stato realizzato implementando il protocollo OpenID Connect (OIDC) per l'identificazione certa dell'utente e OAuth 2.0 per la gestione granulare delle autorizzazioni. Questa scelta metodologica garantisce non solo l'interoperabilità del sistema, ma riduce drasticamente la superficie di attacco, poiché le credenziali dell'utente non vengono mai processate direttamente dal codice applicativo, ma gestite attraverso lo scambio sicuro di token (Token-Based Architecture) come indicato nel cap.10-SSO Protocols. </vt:lpstr>
      <vt:lpstr>Presentazione standard di PowerPoint</vt:lpstr>
      <vt:lpstr>Il Modello di Autorizzazione Keycloak</vt:lpstr>
      <vt:lpstr>Lato Spring Boot Il Service di Integrazione (KeycloakPdpService)</vt:lpstr>
      <vt:lpstr>Sequence Diagram Autenticazione(OIDC) e Autorizzazione(OAuth2.0) </vt:lpstr>
      <vt:lpstr>Presentazione standard di PowerPoint</vt:lpstr>
      <vt:lpstr>Presentazione standard di PowerPoint</vt:lpstr>
      <vt:lpstr>Presentazione standard di PowerPoint</vt:lpstr>
      <vt:lpstr>Presentazione standard di PowerPoint</vt:lpstr>
      <vt:lpstr>Setup Iniziale: Il Realm "prenotazioni-aule"</vt:lpstr>
      <vt:lpstr>Configurazione del Flusso di Autenticazione</vt:lpstr>
      <vt:lpstr>Setup Iniziale: Il Realm "prenotazioni-aule"</vt:lpstr>
      <vt:lpstr>Definizione del Relying Party (Il Client)</vt:lpstr>
      <vt:lpstr>Presentazione standard di PowerPoint</vt:lpstr>
      <vt:lpstr>Presentazione standard di PowerPoint</vt:lpstr>
      <vt:lpstr>Definizione dei Ruoli nel Realm</vt:lpstr>
      <vt:lpstr>Presentazione standard di PowerPoint</vt:lpstr>
      <vt:lpstr>Mitigazione delle Minacce (Security Hardening)</vt:lpstr>
      <vt:lpstr>Managing User Sessions</vt:lpstr>
      <vt:lpstr>Altre possibili implementazioni in Keycloak: Using external storage</vt:lpstr>
      <vt:lpstr>Auditing e Monitoraggio (Event Tracking)</vt:lpstr>
      <vt:lpstr>Scalabilità Futura: Supporto Multi-Ateneo (Organizations)</vt:lpstr>
      <vt:lpstr>Presentazione standard di PowerPoint</vt:lpstr>
      <vt:lpstr>Presentazione standard di PowerPoint</vt:lpstr>
      <vt:lpstr>Presentazione standard di PowerPoint</vt:lpstr>
      <vt:lpstr>Presentazione standard di PowerPoint</vt:lpstr>
      <vt:lpstr>Single Logout</vt:lpstr>
      <vt:lpstr>Scenario Operativo: Accesso Utente Standard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Gestione della Consistenza su PostgreSQL </vt:lpstr>
      <vt:lpstr>Il Flusso Esecutivo (RoomController)</vt:lpstr>
      <vt:lpstr>UX per l'Esercizio dei Diritti (Mitigazione UI)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NIST 800-53 r5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Nunzio Giordano</dc:creator>
  <cp:lastModifiedBy>MARIO PATRICIELLO</cp:lastModifiedBy>
  <cp:revision>27</cp:revision>
  <dcterms:created xsi:type="dcterms:W3CDTF">2025-11-16T16:19:00Z</dcterms:created>
  <dcterms:modified xsi:type="dcterms:W3CDTF">2026-01-26T23:13:05Z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2026-01-08T19:39:36Z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a8e6d3cb-83da-41b2-8fb3-67afc7667fc1</vt:lpwstr>
  </property>
  <property fmtid="{D5CDD505-2E9C-101B-9397-08002B2CF9AE}" pid="8" name="MSIP_Label_2ad0b24d-6422-44b0-b3de-abb3a9e8c81a_ContentBits">
    <vt:lpwstr>0</vt:lpwstr>
  </property>
  <property fmtid="{D5CDD505-2E9C-101B-9397-08002B2CF9AE}" pid="9" name="MSIP_Label_2ad0b24d-6422-44b0-b3de-abb3a9e8c81a_Tag">
    <vt:lpwstr>10, 3, 0, 1</vt:lpwstr>
  </property>
</Properties>
</file>